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notesSlides/notesSlide4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_rels/notesSlide2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43.xml.rels" ContentType="application/vnd.openxmlformats-package.relationships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_rels/presentation.xml.rels" ContentType="application/vnd.openxmlformats-package.relationships+xml"/>
  <Override PartName="/ppt/media/image35.jpeg" ContentType="image/jpeg"/>
  <Override PartName="/ppt/media/image8.png" ContentType="image/png"/>
  <Override PartName="/ppt/media/image10.png" ContentType="image/png"/>
  <Override PartName="/ppt/media/image20.jpeg" ContentType="image/jpeg"/>
  <Override PartName="/ppt/media/image9.jpeg" ContentType="image/jpeg"/>
  <Override PartName="/ppt/media/image37.jpeg" ContentType="image/jpeg"/>
  <Override PartName="/ppt/media/image22.jpeg" ContentType="image/jpeg"/>
  <Override PartName="/ppt/media/image41.png" ContentType="image/png"/>
  <Override PartName="/ppt/media/image24.jpeg" ContentType="image/jpeg"/>
  <Override PartName="/ppt/media/image13.jpeg" ContentType="image/jpeg"/>
  <Override PartName="/ppt/media/image2.jpeg" ContentType="image/jpeg"/>
  <Override PartName="/ppt/media/image30.jpeg" ContentType="image/jpeg"/>
  <Override PartName="/ppt/media/image27.png" ContentType="image/png"/>
  <Override PartName="/ppt/media/image26.jpeg" ContentType="image/jpeg"/>
  <Override PartName="/ppt/media/image1.png" ContentType="image/png"/>
  <Override PartName="/ppt/media/image15.jpeg" ContentType="image/jpeg"/>
  <Override PartName="/ppt/media/image32.jpeg" ContentType="image/jpeg"/>
  <Override PartName="/ppt/media/image3.png" ContentType="image/png"/>
  <Override PartName="/ppt/media/image28.jpeg" ContentType="image/jpeg"/>
  <Override PartName="/ppt/media/image5.png" ContentType="image/png"/>
  <Override PartName="/ppt/media/image34.jpeg" ContentType="image/jpeg"/>
  <Override PartName="/ppt/media/image7.png" ContentType="image/png"/>
  <Override PartName="/ppt/media/image19.jpeg" ContentType="image/jpeg"/>
  <Override PartName="/ppt/media/image36.jpeg" ContentType="image/jpeg"/>
  <Override PartName="/ppt/media/image11.png" ContentType="image/png"/>
  <Override PartName="/ppt/media/image21.jpeg" ContentType="image/jpeg"/>
  <Override PartName="/ppt/media/image40.png" ContentType="image/png"/>
  <Override PartName="/ppt/media/image12.jpeg" ContentType="image/jpeg"/>
  <Override PartName="/ppt/media/image23.jpeg" ContentType="image/jpeg"/>
  <Override PartName="/ppt/media/image42.png" ContentType="image/png"/>
  <Override PartName="/ppt/media/image17.png" ContentType="image/png"/>
  <Override PartName="/ppt/media/image25.jpeg" ContentType="image/jpeg"/>
  <Override PartName="/ppt/media/image14.jpeg" ContentType="image/jpeg"/>
  <Override PartName="/ppt/media/image31.jpeg" ContentType="image/jpeg"/>
  <Override PartName="/ppt/media/image38.jpeg" ContentType="image/jpeg"/>
  <Override PartName="/ppt/media/image16.jpeg" ContentType="image/jpeg"/>
  <Override PartName="/ppt/media/image39.png" ContentType="image/png"/>
  <Override PartName="/ppt/media/image4.png" ContentType="image/png"/>
  <Override PartName="/ppt/media/image33.jpeg" ContentType="image/jpeg"/>
  <Override PartName="/ppt/media/image29.jpeg" ContentType="image/jpeg"/>
  <Override PartName="/ppt/media/image18.jpeg" ContentType="image/jpeg"/>
  <Override PartName="/ppt/media/image6.png" ContentType="image/png"/>
  <Override PartName="/ppt/slideLayouts/slideLayout2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_rels/slideLayout3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6.xml.rels" ContentType="application/vnd.openxmlformats-package.relationships+xml"/>
  <Override PartName="/ppt/slideLayouts/slideLayout3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slides/_rels/slide28.xml.rels" ContentType="application/vnd.openxmlformats-package.relationships+xml"/>
  <Override PartName="/ppt/slides/_rels/slide39.xml.rels" ContentType="application/vnd.openxmlformats-package.relationships+xml"/>
  <Override PartName="/ppt/slides/_rels/slide37.xml.rels" ContentType="application/vnd.openxmlformats-package.relationships+xml"/>
  <Override PartName="/ppt/slides/_rels/slide12.xml.rels" ContentType="application/vnd.openxmlformats-package.relationships+xml"/>
  <Override PartName="/ppt/slides/_rels/slide35.xml.rels" ContentType="application/vnd.openxmlformats-package.relationships+xml"/>
  <Override PartName="/ppt/slides/_rels/slide10.xml.rels" ContentType="application/vnd.openxmlformats-package.relationships+xml"/>
  <Override PartName="/ppt/slides/_rels/slide33.xml.rels" ContentType="application/vnd.openxmlformats-package.relationships+xml"/>
  <Override PartName="/ppt/slides/_rels/slide31.xml.rels" ContentType="application/vnd.openxmlformats-package.relationships+xml"/>
  <Override PartName="/ppt/slides/_rels/slide2.xml.rels" ContentType="application/vnd.openxmlformats-package.relationships+xml"/>
  <Override PartName="/ppt/slides/_rels/slide18.xml.rels" ContentType="application/vnd.openxmlformats-package.relationships+xml"/>
  <Override PartName="/ppt/slides/_rels/slide16.xml.rels" ContentType="application/vnd.openxmlformats-package.relationships+xml"/>
  <Override PartName="/ppt/slides/_rels/slide14.xml.rels" ContentType="application/vnd.openxmlformats-package.relationships+xml"/>
  <Override PartName="/ppt/slides/_rels/slide8.xml.rels" ContentType="application/vnd.openxmlformats-package.relationships+xml"/>
  <Override PartName="/ppt/slides/_rels/slide25.xml.rels" ContentType="application/vnd.openxmlformats-package.relationships+xml"/>
  <Override PartName="/ppt/slides/_rels/slide48.xml.rels" ContentType="application/vnd.openxmlformats-package.relationships+xml"/>
  <Override PartName="/ppt/slides/_rels/slide6.xml.rels" ContentType="application/vnd.openxmlformats-package.relationships+xml"/>
  <Override PartName="/ppt/slides/_rels/slide23.xml.rels" ContentType="application/vnd.openxmlformats-package.relationships+xml"/>
  <Override PartName="/ppt/slides/_rels/slide46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44.xml.rels" ContentType="application/vnd.openxmlformats-package.relationships+xml"/>
  <Override PartName="/ppt/slides/_rels/slide42.xml.rels" ContentType="application/vnd.openxmlformats-package.relationships+xml"/>
  <Override PartName="/ppt/slides/_rels/slide40.xml.rels" ContentType="application/vnd.openxmlformats-package.relationships+xml"/>
  <Override PartName="/ppt/slides/_rels/slide29.xml.rels" ContentType="application/vnd.openxmlformats-package.relationships+xml"/>
  <Override PartName="/ppt/slides/_rels/slide27.xml.rels" ContentType="application/vnd.openxmlformats-package.relationships+xml"/>
  <Override PartName="/ppt/slides/_rels/slide38.xml.rels" ContentType="application/vnd.openxmlformats-package.relationships+xml"/>
  <Override PartName="/ppt/slides/_rels/slide13.xml.rels" ContentType="application/vnd.openxmlformats-package.relationships+xml"/>
  <Override PartName="/ppt/slides/_rels/slide36.xml.rels" ContentType="application/vnd.openxmlformats-package.relationships+xml"/>
  <Override PartName="/ppt/slides/_rels/slide11.xml.rels" ContentType="application/vnd.openxmlformats-package.relationships+xml"/>
  <Override PartName="/ppt/slides/_rels/slide34.xml.rels" ContentType="application/vnd.openxmlformats-package.relationships+xml"/>
  <Override PartName="/ppt/slides/_rels/slide32.xml.rels" ContentType="application/vnd.openxmlformats-package.relationships+xml"/>
  <Override PartName="/ppt/slides/_rels/slide30.xml.rels" ContentType="application/vnd.openxmlformats-package.relationships+xml"/>
  <Override PartName="/ppt/slides/_rels/slide3.xml.rels" ContentType="application/vnd.openxmlformats-package.relationships+xml"/>
  <Override PartName="/ppt/slides/_rels/slide1.xml.rels" ContentType="application/vnd.openxmlformats-package.relationships+xml"/>
  <Override PartName="/ppt/slides/_rels/slide19.xml.rels" ContentType="application/vnd.openxmlformats-package.relationships+xml"/>
  <Override PartName="/ppt/slides/_rels/slide17.xml.rels" ContentType="application/vnd.openxmlformats-package.relationships+xml"/>
  <Override PartName="/ppt/slides/_rels/slide15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49.xml.rels" ContentType="application/vnd.openxmlformats-package.relationships+xml"/>
  <Override PartName="/ppt/slides/_rels/slide7.xml.rels" ContentType="application/vnd.openxmlformats-package.relationships+xml"/>
  <Override PartName="/ppt/slides/_rels/slide24.xml.rels" ContentType="application/vnd.openxmlformats-package.relationships+xml"/>
  <Override PartName="/ppt/slides/_rels/slide47.xml.rels" ContentType="application/vnd.openxmlformats-package.relationships+xml"/>
  <Override PartName="/ppt/slides/_rels/slide22.xml.rels" ContentType="application/vnd.openxmlformats-package.relationships+xml"/>
  <Override PartName="/ppt/slides/_rels/slide5.xml.rels" ContentType="application/vnd.openxmlformats-package.relationships+xml"/>
  <Override PartName="/ppt/slides/_rels/slide45.xml.rels" ContentType="application/vnd.openxmlformats-package.relationships+xml"/>
  <Override PartName="/ppt/slides/_rels/slide20.xml.rels" ContentType="application/vnd.openxmlformats-package.relationships+xml"/>
  <Override PartName="/ppt/slides/_rels/slide43.xml.rels" ContentType="application/vnd.openxmlformats-package.relationships+xml"/>
  <Override PartName="/ppt/slides/_rels/slide41.xml.rels" ContentType="application/vnd.openxmlformats-package.relationships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49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0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42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4.xml" ContentType="application/vnd.openxmlformats-officedocument.theme+xml"/>
  <Override PartName="/ppt/theme/theme1.xml" ContentType="application/vnd.openxmlformats-officedocument.theme+xml"/>
  <Override PartName="/ppt/theme/theme5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/>
              <a:t>Click to edit the notes format</a:t>
            </a:r>
            <a:endParaRPr/>
          </a:p>
        </p:txBody>
      </p:sp>
      <p:sp>
        <p:nvSpPr>
          <p:cNvPr id="142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/>
              <a:t>&lt;header&gt;</a:t>
            </a:r>
            <a:endParaRPr/>
          </a:p>
        </p:txBody>
      </p:sp>
      <p:sp>
        <p:nvSpPr>
          <p:cNvPr id="143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bIns="0" lIns="0" rIns="0" tIns="0" wrap="none"/>
          <a:p>
            <a:pPr algn="r"/>
            <a:r>
              <a:rPr lang="en-US"/>
              <a:t>&lt;date/time&gt;</a:t>
            </a:r>
            <a:endParaRPr/>
          </a:p>
        </p:txBody>
      </p:sp>
      <p:sp>
        <p:nvSpPr>
          <p:cNvPr id="144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anchor="b" bIns="0" lIns="0" rIns="0" tIns="0" wrap="none"/>
          <a:p>
            <a:r>
              <a:rPr lang="en-US"/>
              <a:t>&lt;footer&gt;</a:t>
            </a:r>
            <a:endParaRPr/>
          </a:p>
        </p:txBody>
      </p:sp>
      <p:sp>
        <p:nvSpPr>
          <p:cNvPr id="145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anchor="b" bIns="0" lIns="0" rIns="0" tIns="0" wrap="none"/>
          <a:p>
            <a:pPr algn="r"/>
            <a:fld id="{1B28AB32-AF7B-4E58-9721-85369932A8C1}" type="slidenum">
              <a:rPr lang="en-US"/>
              <a:t>&lt;number&gt;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</p:notesMaster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hyperlink" Target="http://pubs.usgs.gov/fs/2012/3020/fs2012-3020.pdf" TargetMode="External"/><Relationship Id="rId2" Type="http://schemas.openxmlformats.org/officeDocument/2006/relationships/slide" Target="../slides/slide14.xml"/><Relationship Id="rId3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43.xml.rels><?xml version="1.0" encoding="UTF-8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
</Relationship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bIns="91440" tIns="91440"/>
          <a:p>
            <a:pPr>
              <a:lnSpc>
                <a:spcPct val="100000"/>
              </a:lnSpc>
            </a:pPr>
            <a:r>
              <a:rPr lang="en-US" sz="1100">
                <a:solidFill>
                  <a:srgbClr val="000000"/>
                </a:solidFill>
                <a:latin typeface="Arial"/>
                <a:ea typeface="Arial"/>
              </a:rPr>
              <a:t>Learn more at: </a:t>
            </a:r>
            <a:r>
              <a:rPr lang="en-US" sz="1100" u="sng">
                <a:solidFill>
                  <a:srgbClr val="000000"/>
                </a:solidFill>
                <a:latin typeface="Arial"/>
                <a:ea typeface="Arial"/>
                <a:hlinkClick r:id="rId1"/>
              </a:rPr>
              <a:t>http://pubs.usgs.gov/fs/2012/3020/fs2012-3020.pdf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bIns="91440" tIns="91440"/>
          <a:p>
            <a:pPr>
              <a:lnSpc>
                <a:spcPct val="100000"/>
              </a:lnSpc>
            </a:pPr>
            <a:r>
              <a:rPr lang="en-US" sz="1100">
                <a:solidFill>
                  <a:srgbClr val="000000"/>
                </a:solidFill>
                <a:latin typeface="Arial"/>
                <a:ea typeface="Arial"/>
              </a:rPr>
              <a:t>John wesley powell, cadelilac desert mark risner</a:t>
            </a:r>
            <a:endParaRPr/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bIns="91440" tIns="91440"/>
          <a:p>
            <a:r>
              <a:rPr lang="en-US"/>
              <a:t>Beginning of audio</a:t>
            </a:r>
            <a:endParaRPr/>
          </a:p>
        </p:txBody>
      </p:sp>
    </p:spTree>
  </p:cSld>
</p:notes>
</file>

<file path=ppt/notesSlides/notesSlide4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bIns="91440" tIns="91440"/>
          <a:p>
            <a:pPr>
              <a:lnSpc>
                <a:spcPct val="100000"/>
              </a:lnSpc>
            </a:pPr>
            <a:r>
              <a:rPr lang="en-US" sz="1100">
                <a:solidFill>
                  <a:srgbClr val="000000"/>
                </a:solidFill>
                <a:latin typeface="Arial"/>
                <a:ea typeface="Arial"/>
              </a:rPr>
              <a:t>Underreported by 4x, so probably ~43K</a:t>
            </a:r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3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57200" y="4194720"/>
            <a:ext cx="82292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3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673520" y="419472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57200" y="419472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3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3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0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9676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3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96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3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496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496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3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62928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3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57200" y="419472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1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496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3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9676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3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496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4673520" y="419472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3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457200" y="4194720"/>
            <a:ext cx="822852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3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457200" y="4194720"/>
            <a:ext cx="82292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3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673520" y="419472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7" name="PlaceHolder 5"/>
          <p:cNvSpPr>
            <a:spLocks noGrp="1"/>
          </p:cNvSpPr>
          <p:nvPr>
            <p:ph type="body"/>
          </p:nvPr>
        </p:nvSpPr>
        <p:spPr>
          <a:xfrm>
            <a:off x="457200" y="419472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3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3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9676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3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96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3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496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496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3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3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96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62928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3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57200" y="419472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496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3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496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673520" y="419472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3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57200" y="4194720"/>
            <a:ext cx="822852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3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57200" y="4194720"/>
            <a:ext cx="82292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3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4673520" y="419472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457200" y="419472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3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3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10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9676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3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96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3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496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496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3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496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496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3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62928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3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457200" y="419472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21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496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3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496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25" name="PlaceHolder 4"/>
          <p:cNvSpPr>
            <a:spLocks noGrp="1"/>
          </p:cNvSpPr>
          <p:nvPr>
            <p:ph type="body"/>
          </p:nvPr>
        </p:nvSpPr>
        <p:spPr>
          <a:xfrm>
            <a:off x="4673520" y="419472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3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457200" y="4194720"/>
            <a:ext cx="822852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3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457200" y="4194720"/>
            <a:ext cx="82292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3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4673520" y="419472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7" name="PlaceHolder 5"/>
          <p:cNvSpPr>
            <a:spLocks noGrp="1"/>
          </p:cNvSpPr>
          <p:nvPr>
            <p:ph type="body"/>
          </p:nvPr>
        </p:nvSpPr>
        <p:spPr>
          <a:xfrm>
            <a:off x="457200" y="419472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3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3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62928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3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57200" y="419472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496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3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496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3520" y="419472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3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57200" y="4194720"/>
            <a:ext cx="8228520" cy="23691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6666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11040"/>
            <a:ext cx="7772040" cy="1546200"/>
          </a:xfrm>
          <a:prstGeom prst="rect">
            <a:avLst/>
          </a:prstGeom>
        </p:spPr>
        <p:txBody>
          <a:bodyPr anchor="b" bIns="91440" tIns="91440"/>
          <a:p>
            <a:r>
              <a:rPr lang="en-US"/>
              <a:t>Click to edit the title text format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sldNum"/>
          </p:nvPr>
        </p:nvSpPr>
        <p:spPr>
          <a:xfrm>
            <a:off x="8556840" y="6333120"/>
            <a:ext cx="548280" cy="524160"/>
          </a:xfrm>
          <a:prstGeom prst="rect">
            <a:avLst/>
          </a:prstGeom>
        </p:spPr>
        <p:txBody>
          <a:bodyPr anchor="ctr" bIns="91440" tIns="91440"/>
          <a:p>
            <a:pPr>
              <a:lnSpc>
                <a:spcPct val="100000"/>
              </a:lnSpc>
            </a:pPr>
            <a:fld id="{F2FC9711-D625-46EC-8EED-68B1C48AC7B5}" type="slidenum">
              <a:rPr lang="en-US" sz="1400">
                <a:solidFill>
                  <a:srgbClr val="000000"/>
                </a:solidFill>
                <a:latin typeface="Arial"/>
                <a:ea typeface="Arial"/>
              </a:rPr>
              <a:t>&lt;number&gt;</a:t>
            </a:fld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39772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6666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b" bIns="91440" tIns="91440"/>
          <a:p>
            <a:r>
              <a:rPr lang="en-US"/>
              <a:t>Click to edit the title text format</a:t>
            </a:r>
            <a:endParaRPr/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967280"/>
          </a:xfrm>
          <a:prstGeom prst="rect">
            <a:avLst/>
          </a:prstGeom>
        </p:spPr>
        <p:txBody>
          <a:bodyPr bIns="91440" tIns="91440"/>
          <a:p>
            <a:pPr>
              <a:buSzPct val="2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  <p:sp>
        <p:nvSpPr>
          <p:cNvPr id="37" name="PlaceHolder 3"/>
          <p:cNvSpPr>
            <a:spLocks noGrp="1"/>
          </p:cNvSpPr>
          <p:nvPr>
            <p:ph type="sldNum"/>
          </p:nvPr>
        </p:nvSpPr>
        <p:spPr>
          <a:xfrm>
            <a:off x="8556840" y="6333120"/>
            <a:ext cx="548280" cy="524160"/>
          </a:xfrm>
          <a:prstGeom prst="rect">
            <a:avLst/>
          </a:prstGeom>
        </p:spPr>
        <p:txBody>
          <a:bodyPr anchor="ctr" bIns="91440" tIns="91440"/>
          <a:p>
            <a:pPr>
              <a:lnSpc>
                <a:spcPct val="100000"/>
              </a:lnSpc>
            </a:pPr>
            <a:fld id="{FADD36F3-4794-48FA-A7A5-0641C74F20AB}" type="slidenum">
              <a:rPr lang="en-US" sz="1400">
                <a:solidFill>
                  <a:srgbClr val="000000"/>
                </a:solidFill>
                <a:latin typeface="Arial"/>
                <a:ea typeface="Arial"/>
              </a:rPr>
              <a:t>&lt;number&gt;</a:t>
            </a:fld>
            <a:endParaRPr/>
          </a:p>
        </p:txBody>
      </p:sp>
      <p:pic>
        <p:nvPicPr>
          <p:cNvPr descr="" id="38" name="Shape 1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1599840"/>
          </a:xfrm>
          <a:prstGeom prst="rect">
            <a:avLst/>
          </a:prstGeom>
        </p:spPr>
      </p:pic>
    </p:spTree>
  </p:cSld>
  <p:clrMap accent1="accent1" accent2="accent2" accent3="accent3" accent4="accent4" accent5="accent5" accent6="accent6" bg1="lt1" bg2="lt2" folHlink="folHlink" hlink="hlink" tx1="dk1" tx2="dk2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6666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sldNum"/>
          </p:nvPr>
        </p:nvSpPr>
        <p:spPr>
          <a:xfrm>
            <a:off x="8556840" y="6333120"/>
            <a:ext cx="548280" cy="524160"/>
          </a:xfrm>
          <a:prstGeom prst="rect">
            <a:avLst/>
          </a:prstGeom>
        </p:spPr>
        <p:txBody>
          <a:bodyPr anchor="ctr" bIns="91440" tIns="91440"/>
          <a:p>
            <a:pPr>
              <a:lnSpc>
                <a:spcPct val="100000"/>
              </a:lnSpc>
            </a:pPr>
            <a:fld id="{5EA40469-FFEB-4A73-A508-FD37335DFA93}" type="slidenum">
              <a:rPr lang="en-US" sz="1400">
                <a:solidFill>
                  <a:srgbClr val="000000"/>
                </a:solidFill>
                <a:latin typeface="Arial"/>
                <a:ea typeface="Arial"/>
              </a:rPr>
              <a:t>&lt;number&gt;</a:t>
            </a:fld>
            <a:endParaRPr/>
          </a:p>
        </p:txBody>
      </p:sp>
      <p:sp>
        <p:nvSpPr>
          <p:cNvPr id="72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anchor="ctr" bIns="0" lIns="0" rIns="0" tIns="0" wrap="none"/>
          <a:p>
            <a:r>
              <a:rPr lang="en-US"/>
              <a:t>Click to edit the title text format</a:t>
            </a:r>
            <a:endParaRPr/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39772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6666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body"/>
          </p:nvPr>
        </p:nvSpPr>
        <p:spPr>
          <a:xfrm>
            <a:off x="457200" y="5875200"/>
            <a:ext cx="8229240" cy="692280"/>
          </a:xfrm>
          <a:prstGeom prst="rect">
            <a:avLst/>
          </a:prstGeom>
        </p:spPr>
        <p:txBody>
          <a:bodyPr bIns="91440" tIns="91440"/>
          <a:p>
            <a:pPr>
              <a:buSzPct val="2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  <p:sp>
        <p:nvSpPr>
          <p:cNvPr id="107" name="PlaceHolder 2"/>
          <p:cNvSpPr>
            <a:spLocks noGrp="1"/>
          </p:cNvSpPr>
          <p:nvPr>
            <p:ph type="sldNum"/>
          </p:nvPr>
        </p:nvSpPr>
        <p:spPr>
          <a:xfrm>
            <a:off x="8556840" y="6333120"/>
            <a:ext cx="548280" cy="524160"/>
          </a:xfrm>
          <a:prstGeom prst="rect">
            <a:avLst/>
          </a:prstGeom>
        </p:spPr>
        <p:txBody>
          <a:bodyPr anchor="ctr" bIns="91440" tIns="91440"/>
          <a:p>
            <a:pPr>
              <a:lnSpc>
                <a:spcPct val="100000"/>
              </a:lnSpc>
            </a:pPr>
            <a:fld id="{13FC9A10-FC7D-435C-A2BC-8F741691C8EA}" type="slidenum">
              <a:rPr lang="en-US" sz="1400">
                <a:solidFill>
                  <a:srgbClr val="000000"/>
                </a:solidFill>
                <a:latin typeface="Arial"/>
                <a:ea typeface="Arial"/>
              </a:rPr>
              <a:t>&lt;number&gt;</a:t>
            </a:fld>
            <a:endParaRPr/>
          </a:p>
        </p:txBody>
      </p:sp>
      <p:sp>
        <p:nvSpPr>
          <p:cNvPr id="108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anchor="ctr" bIns="0" lIns="0" rIns="0" tIns="0" wrap="none"/>
          <a:p>
            <a:r>
              <a:rPr lang="en-US"/>
              <a:t>Click to edit the title text format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slideLayout" Target="../slideLayouts/slideLayout3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2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slideLayout" Target="../slideLayouts/slideLayout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jpeg"/><Relationship Id="rId3" Type="http://schemas.openxmlformats.org/officeDocument/2006/relationships/slideLayout" Target="../slideLayouts/slideLayout1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2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3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slideLayout" Target="../slideLayouts/slideLayout2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37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1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1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1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1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1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2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2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4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slideLayout" Target="../slideLayouts/slideLayout15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hyperlink" Target="http://analytics.azavea.com" TargetMode="External"/><Relationship Id="rId3" Type="http://schemas.openxmlformats.org/officeDocument/2006/relationships/slideLayout" Target="../slideLayouts/slideLayout1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Shape 1"/>
          <p:cNvSpPr txBox="1"/>
          <p:nvPr/>
        </p:nvSpPr>
        <p:spPr>
          <a:xfrm>
            <a:off x="14040" y="4989960"/>
            <a:ext cx="7772040" cy="846000"/>
          </a:xfrm>
          <a:prstGeom prst="rect">
            <a:avLst/>
          </a:prstGeom>
        </p:spPr>
        <p:txBody>
          <a:bodyPr anchor="b" bIns="91440" tIns="91440"/>
          <a:p>
            <a:pPr>
              <a:lnSpc>
                <a:spcPct val="100000"/>
              </a:lnSpc>
            </a:pPr>
            <a:r>
              <a:rPr b="1" lang="en-US" sz="4400">
                <a:solidFill>
                  <a:srgbClr val="ffffff"/>
                </a:solidFill>
                <a:latin typeface="Droid Sans"/>
                <a:ea typeface="Droid Sans"/>
              </a:rPr>
              <a:t>Friends of Penobscot Bay:</a:t>
            </a:r>
            <a:endParaRPr/>
          </a:p>
        </p:txBody>
      </p:sp>
      <p:sp>
        <p:nvSpPr>
          <p:cNvPr id="147" name="TextShape 2"/>
          <p:cNvSpPr txBox="1"/>
          <p:nvPr/>
        </p:nvSpPr>
        <p:spPr>
          <a:xfrm>
            <a:off x="274320" y="5628960"/>
            <a:ext cx="7772040" cy="1046160"/>
          </a:xfrm>
          <a:prstGeom prst="rect">
            <a:avLst/>
          </a:prstGeom>
        </p:spPr>
        <p:txBody>
          <a:bodyPr bIns="91440" tIns="91440"/>
          <a:p>
            <a:pPr algn="ctr">
              <a:lnSpc>
                <a:spcPct val="100000"/>
              </a:lnSpc>
            </a:pPr>
            <a:r>
              <a:rPr lang="en-US" sz="3000">
                <a:solidFill>
                  <a:srgbClr val="cccccc"/>
                </a:solidFill>
                <a:latin typeface="Droid Sans"/>
                <a:ea typeface="Droid Sans"/>
              </a:rPr>
              <a:t>Tools for Assessing and Managing Human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3000">
                <a:solidFill>
                  <a:srgbClr val="cccccc"/>
                </a:solidFill>
                <a:latin typeface="Droid Sans"/>
                <a:ea typeface="Droid Sans"/>
              </a:rPr>
              <a:t>Impact on Maine’s Harbors</a:t>
            </a:r>
            <a:endParaRPr/>
          </a:p>
        </p:txBody>
      </p:sp>
      <p:pic>
        <p:nvPicPr>
          <p:cNvPr descr="" id="148" name="Shape 35"/>
          <p:cNvPicPr/>
          <p:nvPr/>
        </p:nvPicPr>
        <p:blipFill>
          <a:blip r:embed="rId1"/>
          <a:stretch>
            <a:fillRect/>
          </a:stretch>
        </p:blipFill>
        <p:spPr>
          <a:xfrm rot="30000">
            <a:off x="70920" y="-325800"/>
            <a:ext cx="9143640" cy="4820400"/>
          </a:xfrm>
          <a:prstGeom prst="rect">
            <a:avLst/>
          </a:prstGeom>
        </p:spPr>
      </p:pic>
    </p:spTree>
  </p:cSld>
  <p:timing>
    <p:tnLst>
      <p:par>
        <p:cTn dur="indefinite" id="1" nodeType="tmRoot" restart="never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72" name="Shape 95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  <p:sp>
        <p:nvSpPr>
          <p:cNvPr id="173" name="CustomShape 1"/>
          <p:cNvSpPr/>
          <p:nvPr/>
        </p:nvSpPr>
        <p:spPr>
          <a:xfrm>
            <a:off x="597960" y="3160440"/>
            <a:ext cx="7947720" cy="1058400"/>
          </a:xfrm>
          <a:prstGeom prst="rect">
            <a:avLst/>
          </a:prstGeom>
        </p:spPr>
        <p:txBody>
          <a:bodyPr bIns="91440" tIns="91440"/>
          <a:p>
            <a:pPr>
              <a:lnSpc>
                <a:spcPct val="100000"/>
              </a:lnSpc>
            </a:pPr>
            <a:r>
              <a:rPr lang="en-US" sz="4800">
                <a:solidFill>
                  <a:srgbClr val="ffff00"/>
                </a:solidFill>
                <a:latin typeface="Droid Sans"/>
                <a:ea typeface="Droid Sans"/>
              </a:rPr>
              <a:t>2. Analysis of Urban Growth</a:t>
            </a:r>
            <a:endParaRPr/>
          </a:p>
        </p:txBody>
      </p:sp>
    </p:spTree>
  </p:cSld>
  <p:timing>
    <p:tnLst>
      <p:par>
        <p:cTn dur="indefinite" id="9" nodeType="tmRoot" restart="never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74" name="Shape 10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  <p:sp>
        <p:nvSpPr>
          <p:cNvPr id="175" name="CustomShape 1"/>
          <p:cNvSpPr/>
          <p:nvPr/>
        </p:nvSpPr>
        <p:spPr>
          <a:xfrm>
            <a:off x="983880" y="3160440"/>
            <a:ext cx="7176240" cy="1058400"/>
          </a:xfrm>
          <a:prstGeom prst="rect">
            <a:avLst/>
          </a:prstGeom>
        </p:spPr>
        <p:txBody>
          <a:bodyPr bIns="91440" tIns="91440"/>
          <a:p>
            <a:pPr>
              <a:lnSpc>
                <a:spcPct val="100000"/>
              </a:lnSpc>
            </a:pPr>
            <a:r>
              <a:rPr lang="en-US" sz="4800">
                <a:solidFill>
                  <a:srgbClr val="ffff00"/>
                </a:solidFill>
                <a:latin typeface="Droid Sans"/>
                <a:ea typeface="Droid Sans"/>
              </a:rPr>
              <a:t>3. Impact on Bay Wildlife</a:t>
            </a:r>
            <a:endParaRPr/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2745000" y="2899800"/>
            <a:ext cx="3958560" cy="1058400"/>
          </a:xfrm>
          <a:prstGeom prst="rect">
            <a:avLst/>
          </a:prstGeom>
        </p:spPr>
        <p:txBody>
          <a:bodyPr bIns="91440" tIns="91440"/>
          <a:p>
            <a:pPr>
              <a:lnSpc>
                <a:spcPct val="100000"/>
              </a:lnSpc>
            </a:pPr>
            <a:r>
              <a:rPr lang="en-US" sz="7200">
                <a:solidFill>
                  <a:srgbClr val="ffff00"/>
                </a:solidFill>
                <a:latin typeface="Droid Sans"/>
                <a:ea typeface="Droid Sans"/>
              </a:rPr>
              <a:t>Methods</a:t>
            </a:r>
            <a:endParaRPr/>
          </a:p>
        </p:txBody>
      </p:sp>
    </p:spTree>
  </p:cSld>
  <p:timing>
    <p:tnLst>
      <p:par>
        <p:cTn dur="indefinite" id="11" nodeType="tmRoot" restart="never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Shape 1"/>
          <p:cNvSpPr txBox="1"/>
          <p:nvPr/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b" bIns="91440" tIns="91440"/>
          <a:p>
            <a:pPr>
              <a:lnSpc>
                <a:spcPct val="100000"/>
              </a:lnSpc>
            </a:pPr>
            <a:r>
              <a:rPr b="1" lang="en-US" sz="3600">
                <a:solidFill>
                  <a:srgbClr val="ffffff"/>
                </a:solidFill>
                <a:latin typeface="Droid Sans"/>
                <a:ea typeface="Droid Sans"/>
              </a:rPr>
              <a:t>Methods</a:t>
            </a:r>
            <a:endParaRPr/>
          </a:p>
        </p:txBody>
      </p:sp>
      <p:sp>
        <p:nvSpPr>
          <p:cNvPr id="178" name="TextShape 2"/>
          <p:cNvSpPr txBox="1"/>
          <p:nvPr/>
        </p:nvSpPr>
        <p:spPr>
          <a:xfrm>
            <a:off x="457200" y="1600200"/>
            <a:ext cx="8229240" cy="4967280"/>
          </a:xfrm>
          <a:prstGeom prst="rect">
            <a:avLst/>
          </a:prstGeom>
        </p:spPr>
        <p:txBody>
          <a:bodyPr bIns="91440" tIns="91440"/>
          <a:p>
            <a:pPr>
              <a:lnSpc>
                <a:spcPct val="100000"/>
              </a:lnSpc>
              <a:buFont typeface="Droid Sans"/>
              <a:buChar char="●"/>
            </a:pPr>
            <a:r>
              <a:rPr lang="en-US" sz="3000">
                <a:solidFill>
                  <a:srgbClr val="ffffff"/>
                </a:solidFill>
                <a:latin typeface="Droid Sans"/>
                <a:ea typeface="Droid Sans"/>
              </a:rPr>
              <a:t>Software: ArcGIS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Droid Sans"/>
              <a:buChar char="●"/>
            </a:pPr>
            <a:r>
              <a:rPr lang="en-US" sz="3000">
                <a:solidFill>
                  <a:srgbClr val="ffffff"/>
                </a:solidFill>
                <a:latin typeface="Droid Sans"/>
                <a:ea typeface="Droid Sans"/>
              </a:rPr>
              <a:t>Study Area: West Bay from Stockton Harbor to South Thomaston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 sz="3000">
                <a:solidFill>
                  <a:srgbClr val="ffffff"/>
                </a:solidFill>
                <a:latin typeface="Droid Sans"/>
                <a:ea typeface="Droid Sans"/>
              </a:rPr>
              <a:t>Data Sources: Maine Office of GIS, NLCD, Friends of Penobscot Bay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timing>
    <p:tnLst>
      <p:par>
        <p:cTn dur="indefinite" id="13" nodeType="tmRoot" restart="never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Shape 1"/>
          <p:cNvSpPr txBox="1"/>
          <p:nvPr/>
        </p:nvSpPr>
        <p:spPr>
          <a:xfrm>
            <a:off x="320760" y="274680"/>
            <a:ext cx="8502120" cy="1143000"/>
          </a:xfrm>
          <a:prstGeom prst="rect">
            <a:avLst/>
          </a:prstGeom>
        </p:spPr>
        <p:txBody>
          <a:bodyPr anchor="b" bIns="91440" tIns="91440"/>
          <a:p>
            <a:pPr>
              <a:lnSpc>
                <a:spcPct val="100000"/>
              </a:lnSpc>
            </a:pPr>
            <a:r>
              <a:rPr b="1" lang="en-US" sz="3600">
                <a:solidFill>
                  <a:srgbClr val="ffffff"/>
                </a:solidFill>
                <a:latin typeface="Droid Sans"/>
                <a:ea typeface="Droid Sans"/>
              </a:rPr>
              <a:t>National Land Cover Database (NLCD)</a:t>
            </a:r>
            <a:endParaRPr/>
          </a:p>
        </p:txBody>
      </p:sp>
      <p:sp>
        <p:nvSpPr>
          <p:cNvPr id="180" name="TextShape 2"/>
          <p:cNvSpPr txBox="1"/>
          <p:nvPr/>
        </p:nvSpPr>
        <p:spPr>
          <a:xfrm>
            <a:off x="457200" y="1600200"/>
            <a:ext cx="8229240" cy="4967280"/>
          </a:xfrm>
          <a:prstGeom prst="rect">
            <a:avLst/>
          </a:prstGeom>
        </p:spPr>
        <p:txBody>
          <a:bodyPr bIns="91440" tIns="91440"/>
          <a:p>
            <a:pPr>
              <a:lnSpc>
                <a:spcPct val="100000"/>
              </a:lnSpc>
            </a:pPr>
            <a:r>
              <a:rPr lang="en-US" sz="3000">
                <a:solidFill>
                  <a:srgbClr val="ffffff"/>
                </a:solidFill>
                <a:latin typeface="Droid Sans"/>
                <a:ea typeface="Droid Sans"/>
              </a:rPr>
              <a:t>A comprehensive land cover dataset for the entire United States using satellite remote sensing technology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Droid Sans"/>
                <a:ea typeface="Droid Sans"/>
              </a:rPr>
              <a:t>Advantages</a:t>
            </a:r>
            <a:endParaRPr/>
          </a:p>
          <a:p>
            <a:pPr lvl="1">
              <a:lnSpc>
                <a:spcPct val="100000"/>
              </a:lnSpc>
              <a:buSzPct val="25000"/>
              <a:buFont typeface="StarSymbol"/>
              <a:buChar char=""/>
            </a:pPr>
            <a:r>
              <a:rPr lang="en-US" sz="2400">
                <a:solidFill>
                  <a:srgbClr val="ffffff"/>
                </a:solidFill>
                <a:latin typeface="Droid Sans"/>
                <a:ea typeface="Droid Sans"/>
              </a:rPr>
              <a:t>Free</a:t>
            </a:r>
            <a:endParaRPr/>
          </a:p>
          <a:p>
            <a:pPr lvl="1">
              <a:lnSpc>
                <a:spcPct val="100000"/>
              </a:lnSpc>
              <a:buSzPct val="25000"/>
              <a:buFont typeface="StarSymbol"/>
              <a:buChar char=""/>
            </a:pPr>
            <a:r>
              <a:rPr lang="en-US" sz="2400">
                <a:solidFill>
                  <a:srgbClr val="ffffff"/>
                </a:solidFill>
                <a:latin typeface="Droid Sans"/>
                <a:ea typeface="Droid Sans"/>
              </a:rPr>
              <a:t>Pre-classified</a:t>
            </a:r>
            <a:endParaRPr/>
          </a:p>
          <a:p>
            <a:pPr lvl="1">
              <a:lnSpc>
                <a:spcPct val="100000"/>
              </a:lnSpc>
              <a:buSzPct val="25000"/>
              <a:buFont typeface="StarSymbol"/>
              <a:buChar char=""/>
            </a:pPr>
            <a:r>
              <a:rPr lang="en-US" sz="2400">
                <a:solidFill>
                  <a:srgbClr val="ffffff"/>
                </a:solidFill>
                <a:latin typeface="Droid Sans"/>
                <a:ea typeface="Droid Sans"/>
              </a:rPr>
              <a:t>Available for any geography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timing>
    <p:tnLst>
      <p:par>
        <p:cTn dur="indefinite" id="15" nodeType="tmRoot" restart="never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Shape 1"/>
          <p:cNvSpPr txBox="1"/>
          <p:nvPr/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b" bIns="91440" tIns="91440"/>
          <a:p>
            <a:pPr>
              <a:lnSpc>
                <a:spcPct val="100000"/>
              </a:lnSpc>
            </a:pPr>
            <a:r>
              <a:rPr b="1" lang="en-US" sz="3600">
                <a:solidFill>
                  <a:srgbClr val="ffffff"/>
                </a:solidFill>
                <a:latin typeface="Droid Sans"/>
                <a:ea typeface="Droid Sans"/>
              </a:rPr>
              <a:t>Land Cover Classifications</a:t>
            </a:r>
            <a:endParaRPr/>
          </a:p>
        </p:txBody>
      </p:sp>
      <p:sp>
        <p:nvSpPr>
          <p:cNvPr id="182" name="TextShape 2"/>
          <p:cNvSpPr txBox="1"/>
          <p:nvPr/>
        </p:nvSpPr>
        <p:spPr>
          <a:xfrm>
            <a:off x="457200" y="1600200"/>
            <a:ext cx="8229240" cy="4967280"/>
          </a:xfrm>
          <a:prstGeom prst="rect">
            <a:avLst/>
          </a:prstGeom>
        </p:spPr>
        <p:txBody>
          <a:bodyPr bIns="91440" tIns="91440"/>
          <a:p>
            <a:pPr>
              <a:lnSpc>
                <a:spcPct val="100000"/>
              </a:lnSpc>
              <a:buFont typeface="Droid Sans"/>
              <a:buChar char="●"/>
            </a:pPr>
            <a:r>
              <a:rPr lang="en-US" sz="3000">
                <a:solidFill>
                  <a:srgbClr val="ffffff"/>
                </a:solidFill>
                <a:latin typeface="Droid Sans"/>
                <a:ea typeface="Droid Sans"/>
              </a:rPr>
              <a:t>Water</a:t>
            </a:r>
            <a:endParaRPr/>
          </a:p>
          <a:p>
            <a:pPr>
              <a:lnSpc>
                <a:spcPct val="100000"/>
              </a:lnSpc>
              <a:buFont typeface="Droid Sans"/>
              <a:buChar char="●"/>
            </a:pPr>
            <a:r>
              <a:rPr lang="en-US" sz="3000">
                <a:solidFill>
                  <a:srgbClr val="ffffff"/>
                </a:solidFill>
                <a:latin typeface="Droid Sans"/>
                <a:ea typeface="Droid Sans"/>
              </a:rPr>
              <a:t>Developed</a:t>
            </a:r>
            <a:endParaRPr/>
          </a:p>
          <a:p>
            <a:pPr>
              <a:lnSpc>
                <a:spcPct val="100000"/>
              </a:lnSpc>
              <a:buFont typeface="Droid Sans"/>
              <a:buChar char="●"/>
            </a:pPr>
            <a:r>
              <a:rPr lang="en-US" sz="3000">
                <a:solidFill>
                  <a:srgbClr val="ffffff"/>
                </a:solidFill>
                <a:latin typeface="Droid Sans"/>
                <a:ea typeface="Droid Sans"/>
              </a:rPr>
              <a:t>Barren</a:t>
            </a:r>
            <a:endParaRPr/>
          </a:p>
          <a:p>
            <a:pPr>
              <a:lnSpc>
                <a:spcPct val="100000"/>
              </a:lnSpc>
              <a:buFont typeface="Droid Sans"/>
              <a:buChar char="●"/>
            </a:pPr>
            <a:r>
              <a:rPr lang="en-US" sz="3000">
                <a:solidFill>
                  <a:srgbClr val="ffffff"/>
                </a:solidFill>
                <a:latin typeface="Droid Sans"/>
                <a:ea typeface="Droid Sans"/>
              </a:rPr>
              <a:t>Forest</a:t>
            </a:r>
            <a:endParaRPr/>
          </a:p>
          <a:p>
            <a:pPr>
              <a:lnSpc>
                <a:spcPct val="100000"/>
              </a:lnSpc>
              <a:buFont typeface="Droid Sans"/>
              <a:buChar char="●"/>
            </a:pPr>
            <a:r>
              <a:rPr lang="en-US" sz="3000">
                <a:solidFill>
                  <a:srgbClr val="ffffff"/>
                </a:solidFill>
                <a:latin typeface="Droid Sans"/>
                <a:ea typeface="Droid Sans"/>
              </a:rPr>
              <a:t>Grassland</a:t>
            </a:r>
            <a:endParaRPr/>
          </a:p>
          <a:p>
            <a:pPr>
              <a:lnSpc>
                <a:spcPct val="100000"/>
              </a:lnSpc>
              <a:buFont typeface="Droid Sans"/>
              <a:buChar char="●"/>
            </a:pPr>
            <a:r>
              <a:rPr lang="en-US" sz="3000">
                <a:solidFill>
                  <a:srgbClr val="ffffff"/>
                </a:solidFill>
                <a:latin typeface="Droid Sans"/>
                <a:ea typeface="Droid Sans"/>
              </a:rPr>
              <a:t>Agriculture</a:t>
            </a:r>
            <a:endParaRPr/>
          </a:p>
          <a:p>
            <a:pPr>
              <a:lnSpc>
                <a:spcPct val="100000"/>
              </a:lnSpc>
              <a:buFont typeface="Droid Sans"/>
              <a:buChar char="●"/>
            </a:pPr>
            <a:r>
              <a:rPr lang="en-US" sz="3000">
                <a:solidFill>
                  <a:srgbClr val="ffffff"/>
                </a:solidFill>
                <a:latin typeface="Droid Sans"/>
                <a:ea typeface="Droid Sans"/>
              </a:rPr>
              <a:t>Wetlands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descr="" id="183" name="Shape 126"/>
          <p:cNvPicPr/>
          <p:nvPr/>
        </p:nvPicPr>
        <p:blipFill>
          <a:blip r:embed="rId1"/>
          <a:stretch>
            <a:fillRect/>
          </a:stretch>
        </p:blipFill>
        <p:spPr>
          <a:xfrm>
            <a:off x="3215520" y="1600200"/>
            <a:ext cx="5928120" cy="4085640"/>
          </a:xfrm>
          <a:prstGeom prst="rect">
            <a:avLst/>
          </a:prstGeom>
        </p:spPr>
      </p:pic>
    </p:spTree>
  </p:cSld>
  <p:timing>
    <p:tnLst>
      <p:par>
        <p:cTn dur="indefinite" id="17" nodeType="tmRoot" restart="never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1758600" y="2200320"/>
            <a:ext cx="5626080" cy="2457000"/>
          </a:xfrm>
          <a:prstGeom prst="rect">
            <a:avLst/>
          </a:prstGeom>
        </p:spPr>
        <p:txBody>
          <a:bodyPr bIns="91440" tIns="91440"/>
          <a:p>
            <a:pPr algn="ctr">
              <a:lnSpc>
                <a:spcPct val="100000"/>
              </a:lnSpc>
            </a:pPr>
            <a:r>
              <a:rPr lang="en-US" sz="4800">
                <a:solidFill>
                  <a:srgbClr val="ffff00"/>
                </a:solidFill>
                <a:latin typeface="Droid Sans"/>
                <a:ea typeface="Droid Sans"/>
              </a:rPr>
              <a:t>Penobscot Bay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4800">
                <a:solidFill>
                  <a:srgbClr val="ffff00"/>
                </a:solidFill>
                <a:latin typeface="Droid Sans"/>
                <a:ea typeface="Droid Sans"/>
              </a:rPr>
              <a:t>Reference Map</a:t>
            </a:r>
            <a:endParaRPr/>
          </a:p>
        </p:txBody>
      </p:sp>
    </p:spTree>
  </p:cSld>
  <p:timing>
    <p:tnLst>
      <p:par>
        <p:cTn dur="indefinite" id="19" nodeType="tmRoot" restart="never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Shape 1"/>
          <p:cNvSpPr txBox="1"/>
          <p:nvPr/>
        </p:nvSpPr>
        <p:spPr>
          <a:xfrm>
            <a:off x="457200" y="5875200"/>
            <a:ext cx="8229240" cy="692280"/>
          </a:xfrm>
          <a:prstGeom prst="rect">
            <a:avLst/>
          </a:prstGeom>
        </p:spPr>
        <p:txBody>
          <a:bodyPr bIns="91440" tIns="91440"/>
          <a:p>
            <a:endParaRPr/>
          </a:p>
        </p:txBody>
      </p:sp>
      <p:pic>
        <p:nvPicPr>
          <p:cNvPr descr="" id="186" name="Shape 137"/>
          <p:cNvPicPr/>
          <p:nvPr/>
        </p:nvPicPr>
        <p:blipFill>
          <a:blip r:embed="rId1"/>
          <a:stretch>
            <a:fillRect/>
          </a:stretch>
        </p:blipFill>
        <p:spPr>
          <a:xfrm>
            <a:off x="4540680" y="346320"/>
            <a:ext cx="4540320" cy="6165360"/>
          </a:xfrm>
          <a:prstGeom prst="rect">
            <a:avLst/>
          </a:prstGeom>
        </p:spPr>
      </p:pic>
      <p:pic>
        <p:nvPicPr>
          <p:cNvPr descr="" id="187" name="Shape 138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346320"/>
            <a:ext cx="4540320" cy="6165360"/>
          </a:xfrm>
          <a:prstGeom prst="rect">
            <a:avLst/>
          </a:prstGeom>
        </p:spPr>
      </p:pic>
    </p:spTree>
  </p:cSld>
  <p:timing>
    <p:tnLst>
      <p:par>
        <p:cTn dur="indefinite" id="21" nodeType="tmRoot" restart="never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Shape 1"/>
          <p:cNvSpPr txBox="1"/>
          <p:nvPr/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b" bIns="91440" tIns="91440"/>
          <a:p>
            <a:pPr>
              <a:lnSpc>
                <a:spcPct val="100000"/>
              </a:lnSpc>
            </a:pPr>
            <a:r>
              <a:rPr b="1" lang="en-US" sz="3600">
                <a:solidFill>
                  <a:srgbClr val="ffffff"/>
                </a:solidFill>
                <a:latin typeface="Droid Sans"/>
                <a:ea typeface="Droid Sans"/>
              </a:rPr>
              <a:t>How was it used?</a:t>
            </a:r>
            <a:endParaRPr/>
          </a:p>
        </p:txBody>
      </p:sp>
      <p:sp>
        <p:nvSpPr>
          <p:cNvPr id="189" name="TextShape 2"/>
          <p:cNvSpPr txBox="1"/>
          <p:nvPr/>
        </p:nvSpPr>
        <p:spPr>
          <a:xfrm>
            <a:off x="457200" y="1600200"/>
            <a:ext cx="8229240" cy="4967280"/>
          </a:xfrm>
          <a:prstGeom prst="rect">
            <a:avLst/>
          </a:prstGeom>
        </p:spPr>
        <p:txBody>
          <a:bodyPr bIns="91440" tIns="91440"/>
          <a:p>
            <a:pPr>
              <a:lnSpc>
                <a:spcPct val="100000"/>
              </a:lnSpc>
            </a:pPr>
            <a:r>
              <a:rPr lang="en-US" sz="3000">
                <a:solidFill>
                  <a:srgbClr val="ffffff"/>
                </a:solidFill>
                <a:latin typeface="Droid Sans"/>
                <a:ea typeface="Droid Sans"/>
              </a:rPr>
              <a:t>1.Calculating percent change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 sz="3000">
                <a:solidFill>
                  <a:srgbClr val="ffffff"/>
                </a:solidFill>
                <a:latin typeface="Droid Sans"/>
                <a:ea typeface="Droid Sans"/>
              </a:rPr>
              <a:t>2.Cartographic Comparisons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 sz="3000">
                <a:solidFill>
                  <a:srgbClr val="ffffff"/>
                </a:solidFill>
                <a:latin typeface="Droid Sans"/>
                <a:ea typeface="Droid Sans"/>
              </a:rPr>
              <a:t>3.Raster Differencing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 sz="3000">
                <a:solidFill>
                  <a:srgbClr val="ffffff"/>
                </a:solidFill>
                <a:latin typeface="Droid Sans"/>
                <a:ea typeface="Droid Sans"/>
              </a:rPr>
              <a:t>4.Land Cover Transitions</a:t>
            </a:r>
            <a:endParaRPr/>
          </a:p>
        </p:txBody>
      </p:sp>
    </p:spTree>
  </p:cSld>
  <p:timing>
    <p:tnLst>
      <p:par>
        <p:cTn dur="indefinite" id="23" nodeType="tmRoot" restart="never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ustomShape 1"/>
          <p:cNvSpPr/>
          <p:nvPr/>
        </p:nvSpPr>
        <p:spPr>
          <a:xfrm>
            <a:off x="152280" y="152280"/>
            <a:ext cx="8930880" cy="6857640"/>
          </a:xfrm>
          <a:prstGeom prst="rect">
            <a:avLst/>
          </a:prstGeom>
        </p:spPr>
        <p:txBody>
          <a:bodyPr anchor="ctr" bIns="91440" tIns="91440"/>
          <a:p>
            <a:pPr algn="ctr">
              <a:lnSpc>
                <a:spcPct val="100000"/>
              </a:lnSpc>
            </a:pPr>
            <a:r>
              <a:rPr lang="en-US" sz="9600">
                <a:solidFill>
                  <a:srgbClr val="ffffff"/>
                </a:solidFill>
                <a:latin typeface="Droid Sans"/>
                <a:ea typeface="Droid Sans"/>
              </a:rPr>
              <a:t>Percent Change</a:t>
            </a:r>
            <a:endParaRPr/>
          </a:p>
        </p:txBody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Shape 1"/>
          <p:cNvSpPr txBox="1"/>
          <p:nvPr/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b" bIns="91440" tIns="91440"/>
          <a:p>
            <a:pPr>
              <a:lnSpc>
                <a:spcPct val="100000"/>
              </a:lnSpc>
            </a:pPr>
            <a:r>
              <a:rPr b="1" lang="en-US" sz="4800">
                <a:solidFill>
                  <a:srgbClr val="ffffff"/>
                </a:solidFill>
                <a:latin typeface="Droid Sans"/>
                <a:ea typeface="Droid Sans"/>
              </a:rPr>
              <a:t>Today’s Outline</a:t>
            </a:r>
            <a:endParaRPr/>
          </a:p>
        </p:txBody>
      </p:sp>
      <p:sp>
        <p:nvSpPr>
          <p:cNvPr id="150" name="TextShape 2"/>
          <p:cNvSpPr txBox="1"/>
          <p:nvPr/>
        </p:nvSpPr>
        <p:spPr>
          <a:xfrm>
            <a:off x="457200" y="1600200"/>
            <a:ext cx="8229240" cy="4967280"/>
          </a:xfrm>
          <a:prstGeom prst="rect">
            <a:avLst/>
          </a:prstGeom>
        </p:spPr>
        <p:txBody>
          <a:bodyPr bIns="91440" tIns="91440"/>
          <a:p>
            <a:pPr>
              <a:lnSpc>
                <a:spcPct val="100000"/>
              </a:lnSpc>
              <a:buFont typeface="Droid Sans"/>
              <a:buAutoNum type="arabicPeriod"/>
            </a:pPr>
            <a:r>
              <a:rPr lang="en-US" sz="3000">
                <a:solidFill>
                  <a:srgbClr val="ffffff"/>
                </a:solidFill>
                <a:latin typeface="Droid Sans"/>
                <a:ea typeface="Droid Sans"/>
              </a:rPr>
              <a:t>Project Goals</a:t>
            </a:r>
            <a:endParaRPr/>
          </a:p>
          <a:p>
            <a:pPr>
              <a:lnSpc>
                <a:spcPct val="100000"/>
              </a:lnSpc>
              <a:buFont typeface="Droid Sans"/>
              <a:buAutoNum type="arabicPeriod"/>
            </a:pPr>
            <a:r>
              <a:rPr lang="en-US" sz="3000">
                <a:solidFill>
                  <a:srgbClr val="ffffff"/>
                </a:solidFill>
                <a:latin typeface="Droid Sans"/>
                <a:ea typeface="Droid Sans"/>
              </a:rPr>
              <a:t>Methods</a:t>
            </a:r>
            <a:endParaRPr/>
          </a:p>
          <a:p>
            <a:pPr>
              <a:lnSpc>
                <a:spcPct val="100000"/>
              </a:lnSpc>
              <a:buFont typeface="Droid Sans"/>
              <a:buAutoNum type="arabicPeriod"/>
            </a:pPr>
            <a:r>
              <a:rPr lang="en-US" sz="3000">
                <a:solidFill>
                  <a:srgbClr val="ffffff"/>
                </a:solidFill>
                <a:latin typeface="Droid Sans"/>
                <a:ea typeface="Droid Sans"/>
              </a:rPr>
              <a:t>Findings and Results</a:t>
            </a:r>
            <a:endParaRPr/>
          </a:p>
          <a:p>
            <a:pPr>
              <a:lnSpc>
                <a:spcPct val="100000"/>
              </a:lnSpc>
              <a:buFont typeface="Droid Sans"/>
              <a:buAutoNum type="arabicPeriod"/>
            </a:pPr>
            <a:r>
              <a:rPr lang="en-US" sz="3000">
                <a:solidFill>
                  <a:srgbClr val="ffffff"/>
                </a:solidFill>
                <a:latin typeface="Droid Sans"/>
                <a:ea typeface="Droid Sans"/>
              </a:rPr>
              <a:t>Conclusions</a:t>
            </a:r>
            <a:endParaRPr/>
          </a:p>
          <a:p>
            <a:pPr>
              <a:lnSpc>
                <a:spcPct val="100000"/>
              </a:lnSpc>
              <a:buFont typeface="Droid Sans"/>
              <a:buAutoNum type="arabicPeriod"/>
            </a:pPr>
            <a:r>
              <a:rPr lang="en-US" sz="3000">
                <a:solidFill>
                  <a:srgbClr val="ffffff"/>
                </a:solidFill>
                <a:latin typeface="Droid Sans"/>
                <a:ea typeface="Droid Sans"/>
              </a:rPr>
              <a:t>Recommendations for further research </a:t>
            </a:r>
            <a:endParaRPr/>
          </a:p>
        </p:txBody>
      </p:sp>
    </p:spTree>
  </p:cSld>
  <p:timing>
    <p:tnLst>
      <p:par>
        <p:cTn dur="indefinite" id="3" nodeType="tmRoot" restart="never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91" name="Shape 154"/>
          <p:cNvPicPr/>
          <p:nvPr/>
        </p:nvPicPr>
        <p:blipFill>
          <a:blip r:embed="rId1"/>
          <a:stretch>
            <a:fillRect/>
          </a:stretch>
        </p:blipFill>
        <p:spPr>
          <a:xfrm>
            <a:off x="1463040" y="0"/>
            <a:ext cx="10056240" cy="10286640"/>
          </a:xfrm>
          <a:prstGeom prst="rect">
            <a:avLst/>
          </a:prstGeom>
        </p:spPr>
      </p:pic>
    </p:spTree>
  </p:cSld>
  <p:timing>
    <p:tnLst>
      <p:par>
        <p:cTn dur="indefinite" id="25" nodeType="tmRoot" restart="never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extShape 1"/>
          <p:cNvSpPr txBox="1"/>
          <p:nvPr/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b" bIns="91440" tIns="91440"/>
          <a:p>
            <a:endParaRPr/>
          </a:p>
        </p:txBody>
      </p:sp>
      <p:sp>
        <p:nvSpPr>
          <p:cNvPr id="193" name="TextShape 2"/>
          <p:cNvSpPr txBox="1"/>
          <p:nvPr/>
        </p:nvSpPr>
        <p:spPr>
          <a:xfrm>
            <a:off x="457200" y="1600200"/>
            <a:ext cx="8229240" cy="4967280"/>
          </a:xfrm>
          <a:prstGeom prst="rect">
            <a:avLst/>
          </a:prstGeom>
        </p:spPr>
        <p:txBody>
          <a:bodyPr bIns="91440" tIns="91440"/>
          <a:p>
            <a:endParaRPr/>
          </a:p>
        </p:txBody>
      </p:sp>
      <p:sp>
        <p:nvSpPr>
          <p:cNvPr id="194" name="CustomShape 3"/>
          <p:cNvSpPr/>
          <p:nvPr/>
        </p:nvSpPr>
        <p:spPr>
          <a:xfrm>
            <a:off x="0" y="0"/>
            <a:ext cx="8930880" cy="6857640"/>
          </a:xfrm>
          <a:prstGeom prst="rect">
            <a:avLst/>
          </a:prstGeom>
        </p:spPr>
        <p:txBody>
          <a:bodyPr anchor="ctr" bIns="91440" tIns="91440"/>
          <a:p>
            <a:pPr algn="ctr">
              <a:lnSpc>
                <a:spcPct val="100000"/>
              </a:lnSpc>
            </a:pPr>
            <a:r>
              <a:rPr lang="en-US" sz="9600">
                <a:solidFill>
                  <a:srgbClr val="ffffff"/>
                </a:solidFill>
                <a:latin typeface="Droid Sans"/>
                <a:ea typeface="Droid Sans"/>
              </a:rPr>
              <a:t>Cartographic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9600">
                <a:solidFill>
                  <a:srgbClr val="ffffff"/>
                </a:solidFill>
                <a:latin typeface="Droid Sans"/>
                <a:ea typeface="Droid Sans"/>
              </a:rPr>
              <a:t>Comparison</a:t>
            </a:r>
            <a:endParaRPr/>
          </a:p>
        </p:txBody>
      </p:sp>
    </p:spTree>
  </p:cSld>
  <p:timing>
    <p:tnLst>
      <p:par>
        <p:cTn dur="indefinite" id="27" nodeType="tmRoot" restart="never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95" name="Shape 166"/>
          <p:cNvPicPr/>
          <p:nvPr/>
        </p:nvPicPr>
        <p:blipFill>
          <a:blip r:embed="rId1"/>
          <a:stretch>
            <a:fillRect/>
          </a:stretch>
        </p:blipFill>
        <p:spPr>
          <a:xfrm>
            <a:off x="1587960" y="0"/>
            <a:ext cx="5968080" cy="6857640"/>
          </a:xfrm>
          <a:prstGeom prst="rect">
            <a:avLst/>
          </a:prstGeom>
        </p:spPr>
      </p:pic>
    </p:spTree>
  </p:cSld>
  <p:timing>
    <p:tnLst>
      <p:par>
        <p:cTn dur="indefinite" id="29" nodeType="tmRoot" restart="never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96" name="Shape 171"/>
          <p:cNvPicPr/>
          <p:nvPr/>
        </p:nvPicPr>
        <p:blipFill>
          <a:blip r:embed="rId1"/>
          <a:stretch>
            <a:fillRect/>
          </a:stretch>
        </p:blipFill>
        <p:spPr>
          <a:xfrm>
            <a:off x="1566360" y="0"/>
            <a:ext cx="6010560" cy="6857640"/>
          </a:xfrm>
          <a:prstGeom prst="rect">
            <a:avLst/>
          </a:prstGeom>
        </p:spPr>
      </p:pic>
    </p:spTree>
  </p:cSld>
  <p:timing>
    <p:tnLst>
      <p:par>
        <p:cTn dur="indefinite" id="31" nodeType="tmRoot" restart="never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Shape 1"/>
          <p:cNvSpPr txBox="1"/>
          <p:nvPr/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b" bIns="91440" tIns="91440"/>
          <a:p>
            <a:endParaRPr/>
          </a:p>
        </p:txBody>
      </p:sp>
      <p:sp>
        <p:nvSpPr>
          <p:cNvPr id="198" name="TextShape 2"/>
          <p:cNvSpPr txBox="1"/>
          <p:nvPr/>
        </p:nvSpPr>
        <p:spPr>
          <a:xfrm>
            <a:off x="457200" y="1600200"/>
            <a:ext cx="8229240" cy="4967280"/>
          </a:xfrm>
          <a:prstGeom prst="rect">
            <a:avLst/>
          </a:prstGeom>
        </p:spPr>
        <p:txBody>
          <a:bodyPr bIns="91440" tIns="91440"/>
          <a:p>
            <a:endParaRPr/>
          </a:p>
        </p:txBody>
      </p:sp>
      <p:sp>
        <p:nvSpPr>
          <p:cNvPr id="199" name="CustomShape 3"/>
          <p:cNvSpPr/>
          <p:nvPr/>
        </p:nvSpPr>
        <p:spPr>
          <a:xfrm>
            <a:off x="0" y="0"/>
            <a:ext cx="8930880" cy="6857640"/>
          </a:xfrm>
          <a:prstGeom prst="rect">
            <a:avLst/>
          </a:prstGeom>
        </p:spPr>
        <p:txBody>
          <a:bodyPr anchor="ctr" bIns="91440" tIns="91440"/>
          <a:p>
            <a:pPr algn="ctr">
              <a:lnSpc>
                <a:spcPct val="100000"/>
              </a:lnSpc>
            </a:pPr>
            <a:r>
              <a:rPr lang="en-US" sz="9600">
                <a:solidFill>
                  <a:srgbClr val="ffffff"/>
                </a:solidFill>
                <a:latin typeface="Droid Sans"/>
                <a:ea typeface="Droid Sans"/>
              </a:rPr>
              <a:t>Raster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9600">
                <a:solidFill>
                  <a:srgbClr val="ffffff"/>
                </a:solidFill>
                <a:latin typeface="Droid Sans"/>
                <a:ea typeface="Droid Sans"/>
              </a:rPr>
              <a:t>Differencing</a:t>
            </a:r>
            <a:endParaRPr/>
          </a:p>
        </p:txBody>
      </p:sp>
    </p:spTree>
  </p:cSld>
  <p:timing>
    <p:tnLst>
      <p:par>
        <p:cTn dur="indefinite" id="33" nodeType="tmRoot" restart="never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00" name="Shape 183"/>
          <p:cNvPicPr/>
          <p:nvPr/>
        </p:nvPicPr>
        <p:blipFill>
          <a:blip r:embed="rId1"/>
          <a:stretch>
            <a:fillRect/>
          </a:stretch>
        </p:blipFill>
        <p:spPr>
          <a:xfrm>
            <a:off x="4596480" y="0"/>
            <a:ext cx="4577040" cy="6857640"/>
          </a:xfrm>
          <a:prstGeom prst="rect">
            <a:avLst/>
          </a:prstGeom>
        </p:spPr>
      </p:pic>
      <p:pic>
        <p:nvPicPr>
          <p:cNvPr descr="" id="201" name="Shape 18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07360" cy="6857640"/>
          </a:xfrm>
          <a:prstGeom prst="rect">
            <a:avLst/>
          </a:prstGeom>
        </p:spPr>
      </p:pic>
    </p:spTree>
  </p:cSld>
  <p:timing>
    <p:tnLst>
      <p:par>
        <p:cTn dur="indefinite" id="35" nodeType="tmRoot" restart="never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Shape 1"/>
          <p:cNvSpPr txBox="1"/>
          <p:nvPr/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b" bIns="91440" tIns="91440"/>
          <a:p>
            <a:endParaRPr/>
          </a:p>
        </p:txBody>
      </p:sp>
      <p:sp>
        <p:nvSpPr>
          <p:cNvPr id="203" name="TextShape 2"/>
          <p:cNvSpPr txBox="1"/>
          <p:nvPr/>
        </p:nvSpPr>
        <p:spPr>
          <a:xfrm>
            <a:off x="457200" y="1600200"/>
            <a:ext cx="8229240" cy="4967280"/>
          </a:xfrm>
          <a:prstGeom prst="rect">
            <a:avLst/>
          </a:prstGeom>
        </p:spPr>
        <p:txBody>
          <a:bodyPr bIns="91440" tIns="91440"/>
          <a:p>
            <a:endParaRPr/>
          </a:p>
        </p:txBody>
      </p:sp>
      <p:pic>
        <p:nvPicPr>
          <p:cNvPr descr="" id="204" name="Shape 19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721760" cy="6857640"/>
          </a:xfrm>
          <a:prstGeom prst="rect">
            <a:avLst/>
          </a:prstGeom>
        </p:spPr>
      </p:pic>
      <p:pic>
        <p:nvPicPr>
          <p:cNvPr descr="" id="205" name="Shape 192"/>
          <p:cNvPicPr/>
          <p:nvPr/>
        </p:nvPicPr>
        <p:blipFill>
          <a:blip r:embed="rId2"/>
          <a:stretch>
            <a:fillRect/>
          </a:stretch>
        </p:blipFill>
        <p:spPr>
          <a:xfrm>
            <a:off x="4722120" y="0"/>
            <a:ext cx="4421520" cy="6857640"/>
          </a:xfrm>
          <a:prstGeom prst="rect">
            <a:avLst/>
          </a:prstGeom>
        </p:spPr>
      </p:pic>
    </p:spTree>
  </p:cSld>
  <p:timing>
    <p:tnLst>
      <p:par>
        <p:cTn dur="indefinite" id="37" nodeType="tmRoot" restart="never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06" name="Shape 197"/>
          <p:cNvPicPr/>
          <p:nvPr/>
        </p:nvPicPr>
        <p:blipFill>
          <a:blip r:embed="rId1"/>
          <a:stretch>
            <a:fillRect/>
          </a:stretch>
        </p:blipFill>
        <p:spPr>
          <a:xfrm rot="39000">
            <a:off x="1364400" y="143640"/>
            <a:ext cx="5411160" cy="6544080"/>
          </a:xfrm>
          <a:prstGeom prst="rect">
            <a:avLst/>
          </a:prstGeom>
        </p:spPr>
      </p:pic>
    </p:spTree>
  </p:cSld>
  <p:timing>
    <p:tnLst>
      <p:par>
        <p:cTn dur="indefinite" id="39" nodeType="tmRoot" restart="never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extShape 1"/>
          <p:cNvSpPr txBox="1"/>
          <p:nvPr/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b" bIns="91440" tIns="91440"/>
          <a:p>
            <a:endParaRPr/>
          </a:p>
        </p:txBody>
      </p:sp>
      <p:sp>
        <p:nvSpPr>
          <p:cNvPr id="208" name="TextShape 2"/>
          <p:cNvSpPr txBox="1"/>
          <p:nvPr/>
        </p:nvSpPr>
        <p:spPr>
          <a:xfrm>
            <a:off x="457200" y="1600200"/>
            <a:ext cx="8229240" cy="4967280"/>
          </a:xfrm>
          <a:prstGeom prst="rect">
            <a:avLst/>
          </a:prstGeom>
        </p:spPr>
        <p:txBody>
          <a:bodyPr bIns="91440" tIns="91440"/>
          <a:p>
            <a:endParaRPr/>
          </a:p>
        </p:txBody>
      </p:sp>
      <p:sp>
        <p:nvSpPr>
          <p:cNvPr id="209" name="CustomShape 3"/>
          <p:cNvSpPr/>
          <p:nvPr/>
        </p:nvSpPr>
        <p:spPr>
          <a:xfrm>
            <a:off x="0" y="0"/>
            <a:ext cx="8930880" cy="6857640"/>
          </a:xfrm>
          <a:prstGeom prst="rect">
            <a:avLst/>
          </a:prstGeom>
        </p:spPr>
        <p:txBody>
          <a:bodyPr anchor="ctr" bIns="91440" tIns="91440"/>
          <a:p>
            <a:pPr algn="ctr">
              <a:lnSpc>
                <a:spcPct val="100000"/>
              </a:lnSpc>
            </a:pPr>
            <a:r>
              <a:rPr lang="en-US" sz="9600">
                <a:solidFill>
                  <a:srgbClr val="ffffff"/>
                </a:solidFill>
                <a:latin typeface="Droid Sans"/>
                <a:ea typeface="Droid Sans"/>
              </a:rPr>
              <a:t>Land Cover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9600">
                <a:solidFill>
                  <a:srgbClr val="ffffff"/>
                </a:solidFill>
                <a:latin typeface="Droid Sans"/>
                <a:ea typeface="Droid Sans"/>
              </a:rPr>
              <a:t>Transition</a:t>
            </a:r>
            <a:endParaRPr/>
          </a:p>
        </p:txBody>
      </p:sp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Shape 1"/>
          <p:cNvSpPr txBox="1"/>
          <p:nvPr/>
        </p:nvSpPr>
        <p:spPr>
          <a:xfrm>
            <a:off x="457200" y="5875200"/>
            <a:ext cx="8229240" cy="692280"/>
          </a:xfrm>
          <a:prstGeom prst="rect">
            <a:avLst/>
          </a:prstGeom>
        </p:spPr>
        <p:txBody>
          <a:bodyPr bIns="91440" tIns="91440"/>
          <a:p>
            <a:endParaRPr/>
          </a:p>
        </p:txBody>
      </p:sp>
      <p:pic>
        <p:nvPicPr>
          <p:cNvPr descr="" id="211" name="Shape 210"/>
          <p:cNvPicPr/>
          <p:nvPr/>
        </p:nvPicPr>
        <p:blipFill>
          <a:blip r:embed="rId1"/>
          <a:stretch>
            <a:fillRect/>
          </a:stretch>
        </p:blipFill>
        <p:spPr>
          <a:xfrm>
            <a:off x="1199880" y="0"/>
            <a:ext cx="6743880" cy="6857640"/>
          </a:xfrm>
          <a:prstGeom prst="rect">
            <a:avLst/>
          </a:prstGeom>
        </p:spPr>
      </p:pic>
    </p:spTree>
  </p:cSld>
  <p:timing>
    <p:tnLst>
      <p:par>
        <p:cTn dur="indefinite" id="41" nodeType="tmRoot" restart="never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51" name="Shape 46"/>
          <p:cNvPicPr/>
          <p:nvPr/>
        </p:nvPicPr>
        <p:blipFill>
          <a:blip r:embed="rId1"/>
          <a:stretch>
            <a:fillRect/>
          </a:stretch>
        </p:blipFill>
        <p:spPr>
          <a:xfrm>
            <a:off x="7315200" y="246960"/>
            <a:ext cx="1138680" cy="1138680"/>
          </a:xfrm>
          <a:prstGeom prst="rect">
            <a:avLst/>
          </a:prstGeom>
        </p:spPr>
      </p:pic>
      <p:pic>
        <p:nvPicPr>
          <p:cNvPr descr="" id="152" name="Shape 47"/>
          <p:cNvPicPr/>
          <p:nvPr/>
        </p:nvPicPr>
        <p:blipFill>
          <a:blip r:embed="rId2"/>
          <a:stretch>
            <a:fillRect/>
          </a:stretch>
        </p:blipFill>
        <p:spPr>
          <a:xfrm>
            <a:off x="7222320" y="1725480"/>
            <a:ext cx="1325160" cy="1325160"/>
          </a:xfrm>
          <a:prstGeom prst="rect">
            <a:avLst/>
          </a:prstGeom>
        </p:spPr>
      </p:pic>
      <p:pic>
        <p:nvPicPr>
          <p:cNvPr descr="" id="153" name="Shape 48"/>
          <p:cNvPicPr/>
          <p:nvPr/>
        </p:nvPicPr>
        <p:blipFill>
          <a:blip r:embed="rId3"/>
          <a:stretch>
            <a:fillRect/>
          </a:stretch>
        </p:blipFill>
        <p:spPr>
          <a:xfrm>
            <a:off x="7160760" y="3358800"/>
            <a:ext cx="1447920" cy="1447920"/>
          </a:xfrm>
          <a:prstGeom prst="rect">
            <a:avLst/>
          </a:prstGeom>
        </p:spPr>
      </p:pic>
      <p:pic>
        <p:nvPicPr>
          <p:cNvPr descr="" id="154" name="Shape 49"/>
          <p:cNvPicPr/>
          <p:nvPr/>
        </p:nvPicPr>
        <p:blipFill>
          <a:blip r:embed="rId4"/>
          <a:stretch>
            <a:fillRect/>
          </a:stretch>
        </p:blipFill>
        <p:spPr>
          <a:xfrm>
            <a:off x="7315200" y="5272560"/>
            <a:ext cx="1138680" cy="1138680"/>
          </a:xfrm>
          <a:prstGeom prst="rect">
            <a:avLst/>
          </a:prstGeom>
        </p:spPr>
      </p:pic>
      <p:pic>
        <p:nvPicPr>
          <p:cNvPr descr="" id="155" name="Shape 50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916320" cy="6857640"/>
          </a:xfrm>
          <a:prstGeom prst="rect">
            <a:avLst/>
          </a:prstGeom>
        </p:spPr>
      </p:pic>
      <p:sp>
        <p:nvSpPr>
          <p:cNvPr id="156" name="CustomShape 1"/>
          <p:cNvSpPr/>
          <p:nvPr/>
        </p:nvSpPr>
        <p:spPr>
          <a:xfrm>
            <a:off x="362520" y="2985480"/>
            <a:ext cx="6321600" cy="886680"/>
          </a:xfrm>
          <a:prstGeom prst="rect">
            <a:avLst/>
          </a:prstGeom>
        </p:spPr>
        <p:txBody>
          <a:bodyPr bIns="91440" tIns="91440"/>
          <a:p>
            <a:pPr>
              <a:lnSpc>
                <a:spcPct val="100000"/>
              </a:lnSpc>
            </a:pPr>
            <a:r>
              <a:rPr b="1" lang="en-US" sz="2400">
                <a:solidFill>
                  <a:srgbClr val="f3f3f3"/>
                </a:solidFill>
                <a:latin typeface="Droid Sans"/>
                <a:ea typeface="Droid Sans"/>
              </a:rPr>
              <a:t>Civic Software, Data Analytics &amp; Research</a:t>
            </a:r>
            <a:endParaRPr/>
          </a:p>
        </p:txBody>
      </p:sp>
      <p:pic>
        <p:nvPicPr>
          <p:cNvPr descr="" id="157" name="Shape 52"/>
          <p:cNvPicPr/>
          <p:nvPr/>
        </p:nvPicPr>
        <p:blipFill>
          <a:blip r:embed="rId6"/>
          <a:stretch>
            <a:fillRect/>
          </a:stretch>
        </p:blipFill>
        <p:spPr>
          <a:xfrm>
            <a:off x="1146600" y="360360"/>
            <a:ext cx="4636800" cy="1138680"/>
          </a:xfrm>
          <a:prstGeom prst="rect">
            <a:avLst/>
          </a:prstGeom>
        </p:spPr>
      </p:pic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extShape 1"/>
          <p:cNvSpPr txBox="1"/>
          <p:nvPr/>
        </p:nvSpPr>
        <p:spPr>
          <a:xfrm>
            <a:off x="457200" y="5875200"/>
            <a:ext cx="8229240" cy="692280"/>
          </a:xfrm>
          <a:prstGeom prst="rect">
            <a:avLst/>
          </a:prstGeom>
        </p:spPr>
        <p:txBody>
          <a:bodyPr bIns="91440" tIns="91440"/>
          <a:p>
            <a:endParaRPr/>
          </a:p>
        </p:txBody>
      </p:sp>
      <p:pic>
        <p:nvPicPr>
          <p:cNvPr descr="" id="213" name="Shape 216"/>
          <p:cNvPicPr/>
          <p:nvPr/>
        </p:nvPicPr>
        <p:blipFill>
          <a:blip r:embed="rId1"/>
          <a:stretch>
            <a:fillRect/>
          </a:stretch>
        </p:blipFill>
        <p:spPr>
          <a:xfrm>
            <a:off x="1289880" y="0"/>
            <a:ext cx="6723360" cy="6857640"/>
          </a:xfrm>
          <a:prstGeom prst="rect">
            <a:avLst/>
          </a:prstGeom>
        </p:spPr>
      </p:pic>
    </p:spTree>
  </p:cSld>
  <p:timing>
    <p:tnLst>
      <p:par>
        <p:cTn dur="indefinite" id="43" nodeType="tmRoot" restart="never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ustomShape 1"/>
          <p:cNvSpPr/>
          <p:nvPr/>
        </p:nvSpPr>
        <p:spPr>
          <a:xfrm>
            <a:off x="2745000" y="2899800"/>
            <a:ext cx="3654000" cy="1058400"/>
          </a:xfrm>
          <a:prstGeom prst="rect">
            <a:avLst/>
          </a:prstGeom>
        </p:spPr>
        <p:txBody>
          <a:bodyPr bIns="91440" tIns="91440"/>
          <a:p>
            <a:pPr>
              <a:lnSpc>
                <a:spcPct val="100000"/>
              </a:lnSpc>
            </a:pPr>
            <a:r>
              <a:rPr lang="en-US" sz="7200">
                <a:solidFill>
                  <a:srgbClr val="ffff00"/>
                </a:solidFill>
                <a:latin typeface="Droid Sans"/>
                <a:ea typeface="Droid Sans"/>
              </a:rPr>
              <a:t>Results</a:t>
            </a:r>
            <a:endParaRPr/>
          </a:p>
        </p:txBody>
      </p:sp>
    </p:spTree>
  </p:cSld>
  <p:timing>
    <p:tnLst>
      <p:par>
        <p:cTn dur="indefinite" id="45" nodeType="tmRoot" restart="never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Shape 1"/>
          <p:cNvSpPr txBox="1"/>
          <p:nvPr/>
        </p:nvSpPr>
        <p:spPr>
          <a:xfrm>
            <a:off x="243360" y="274680"/>
            <a:ext cx="8502120" cy="1143000"/>
          </a:xfrm>
          <a:prstGeom prst="rect">
            <a:avLst/>
          </a:prstGeom>
        </p:spPr>
        <p:txBody>
          <a:bodyPr anchor="b" bIns="91440" tIns="91440"/>
          <a:p>
            <a:pPr>
              <a:lnSpc>
                <a:spcPct val="100000"/>
              </a:lnSpc>
            </a:pPr>
            <a:r>
              <a:rPr b="1" lang="en-US" sz="2400">
                <a:solidFill>
                  <a:srgbClr val="ffffff"/>
                </a:solidFill>
                <a:latin typeface="Droid Sans"/>
                <a:ea typeface="Droid Sans"/>
              </a:rPr>
              <a:t>Searsport </a:t>
            </a:r>
            <a:r>
              <a:rPr b="1" lang="en-US" sz="2400">
                <a:solidFill>
                  <a:srgbClr val="ffffff"/>
                </a:solidFill>
                <a:latin typeface="Droid Sans"/>
                <a:ea typeface="Droid Sans"/>
              </a:rPr>
              <a:t>
</a:t>
            </a:r>
            <a:r>
              <a:rPr b="1" lang="en-US" sz="2400">
                <a:solidFill>
                  <a:srgbClr val="ffffff"/>
                </a:solidFill>
                <a:latin typeface="Droid Sans"/>
                <a:ea typeface="Droid Sans"/>
              </a:rPr>
              <a:t>and Stockton Harbor</a:t>
            </a:r>
            <a:endParaRPr/>
          </a:p>
        </p:txBody>
      </p:sp>
      <p:sp>
        <p:nvSpPr>
          <p:cNvPr id="216" name="TextShape 2"/>
          <p:cNvSpPr txBox="1"/>
          <p:nvPr/>
        </p:nvSpPr>
        <p:spPr>
          <a:xfrm>
            <a:off x="5655240" y="1896120"/>
            <a:ext cx="2952360" cy="3180960"/>
          </a:xfrm>
          <a:prstGeom prst="rect">
            <a:avLst/>
          </a:prstGeom>
        </p:spPr>
        <p:txBody>
          <a:bodyPr bIns="91440" tIns="91440"/>
          <a:p>
            <a:pPr>
              <a:lnSpc>
                <a:spcPct val="100000"/>
              </a:lnSpc>
            </a:pPr>
            <a:r>
              <a:rPr lang="en-US" sz="3000">
                <a:solidFill>
                  <a:srgbClr val="ffffff"/>
                </a:solidFill>
                <a:latin typeface="Droid Sans"/>
                <a:ea typeface="Droid Sans"/>
              </a:rPr>
              <a:t>Forest -5.6</a:t>
            </a:r>
            <a:endParaRPr/>
          </a:p>
          <a:p>
            <a:pPr>
              <a:lnSpc>
                <a:spcPct val="100000"/>
              </a:lnSpc>
            </a:pPr>
            <a:r>
              <a:rPr lang="en-US" sz="3000">
                <a:solidFill>
                  <a:srgbClr val="ffffff"/>
                </a:solidFill>
                <a:latin typeface="Droid Sans"/>
                <a:ea typeface="Droid Sans"/>
              </a:rPr>
              <a:t>Developed +0.8</a:t>
            </a:r>
            <a:endParaRPr/>
          </a:p>
          <a:p>
            <a:pPr>
              <a:lnSpc>
                <a:spcPct val="100000"/>
              </a:lnSpc>
            </a:pPr>
            <a:r>
              <a:rPr lang="en-US" sz="3000">
                <a:solidFill>
                  <a:srgbClr val="ffffff"/>
                </a:solidFill>
                <a:latin typeface="Droid Sans"/>
                <a:ea typeface="Droid Sans"/>
              </a:rPr>
              <a:t>Grassland</a:t>
            </a:r>
            <a:endParaRPr/>
          </a:p>
          <a:p>
            <a:pPr>
              <a:lnSpc>
                <a:spcPct val="100000"/>
              </a:lnSpc>
            </a:pPr>
            <a:r>
              <a:rPr lang="en-US" sz="3000">
                <a:solidFill>
                  <a:srgbClr val="ffffff"/>
                </a:solidFill>
                <a:latin typeface="Droid Sans"/>
                <a:ea typeface="Droid Sans"/>
              </a:rPr>
              <a:t>Agriculture</a:t>
            </a:r>
            <a:endParaRPr/>
          </a:p>
          <a:p>
            <a:pPr>
              <a:lnSpc>
                <a:spcPct val="100000"/>
              </a:lnSpc>
            </a:pPr>
            <a:r>
              <a:rPr lang="en-US" sz="3000">
                <a:solidFill>
                  <a:srgbClr val="ffffff"/>
                </a:solidFill>
                <a:latin typeface="Droid Sans"/>
                <a:ea typeface="Droid Sans"/>
              </a:rPr>
              <a:t>Wetlands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descr="" id="217" name="Shape 228"/>
          <p:cNvPicPr/>
          <p:nvPr/>
        </p:nvPicPr>
        <p:blipFill>
          <a:blip r:embed="rId1"/>
          <a:stretch>
            <a:fillRect/>
          </a:stretch>
        </p:blipFill>
        <p:spPr>
          <a:xfrm>
            <a:off x="3449880" y="0"/>
            <a:ext cx="5693760" cy="6857640"/>
          </a:xfrm>
          <a:prstGeom prst="rect">
            <a:avLst/>
          </a:prstGeom>
        </p:spPr>
      </p:pic>
      <p:graphicFrame>
        <p:nvGraphicFramePr>
          <p:cNvPr id="218" name="Table 3"/>
          <p:cNvGraphicFramePr/>
          <p:nvPr/>
        </p:nvGraphicFramePr>
        <p:xfrm>
          <a:off x="-21600" y="1713600"/>
          <a:ext cx="2999520" cy="2999520"/>
        </p:xfrm>
        <a:graphic>
          <a:graphicData uri="http://schemas.openxmlformats.org/drawingml/2006/table">
            <a:tbl>
              <a:tblPr/>
              <a:tblGrid>
                <a:gridCol w="1074240"/>
                <a:gridCol w="1022760"/>
                <a:gridCol w="902520"/>
              </a:tblGrid>
              <a:tr h="1469880">
                <a:tc>
                  <a:txBody>
                    <a:bodyPr anchor="ctr" bIns="91080" lIns="91080" rIns="91080" tIns="9108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>
                          <a:solidFill>
                            <a:srgbClr val="f3f3f3"/>
                          </a:solidFill>
                          <a:latin typeface="Droid Sans"/>
                          <a:ea typeface="Droid Sans"/>
                        </a:rPr>
                        <a:t>Land Cover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91080" lIns="91080" rIns="91080" tIns="9108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>
                          <a:solidFill>
                            <a:srgbClr val="f3f3f3"/>
                          </a:solidFill>
                          <a:latin typeface="Droid Sans"/>
                          <a:ea typeface="Droid Sans"/>
                        </a:rPr>
                        <a:t>Change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>
                          <a:solidFill>
                            <a:srgbClr val="f3f3f3"/>
                          </a:solidFill>
                          <a:latin typeface="Droid Sans"/>
                          <a:ea typeface="Droid Sans"/>
                        </a:rPr>
                        <a:t>(Sq Mi)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91080" lIns="91080" rIns="91080" tIns="9108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>
                          <a:solidFill>
                            <a:srgbClr val="f3f3f3"/>
                          </a:solidFill>
                          <a:latin typeface="Droid Sans"/>
                          <a:ea typeface="Droid Sans"/>
                        </a:rPr>
                        <a:t>Change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>
                          <a:solidFill>
                            <a:srgbClr val="f3f3f3"/>
                          </a:solidFill>
                          <a:latin typeface="Droid Sans"/>
                          <a:ea typeface="Droid Sans"/>
                        </a:rPr>
                        <a:t>(%)</a:t>
                      </a:r>
                      <a:endParaRPr/>
                    </a:p>
                  </a:txBody>
                  <a:tcPr/>
                </a:tc>
              </a:tr>
              <a:tr h="862200">
                <a:tc>
                  <a:txBody>
                    <a:bodyPr anchor="ctr"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Forest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  <a:buFont typeface="Droid Sans"/>
                        <a:buChar char="-"/>
                      </a:pPr>
                      <a:r>
                        <a:rPr lang="en-US" sz="2400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5.6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-14%</a:t>
                      </a:r>
                      <a:endParaRPr/>
                    </a:p>
                  </a:txBody>
                  <a:tcPr/>
                </a:tc>
              </a:tr>
              <a:tr h="862200">
                <a:tc>
                  <a:txBody>
                    <a:bodyPr anchor="ctr"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Grassland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  <a:buFont typeface="Droid Sans"/>
                        <a:buChar char="+"/>
                      </a:pPr>
                      <a:r>
                        <a:rPr lang="en-US" sz="2400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3.7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+1500%</a:t>
                      </a:r>
                      <a:endParaRPr/>
                    </a:p>
                  </a:txBody>
                  <a:tcPr/>
                </a:tc>
              </a:tr>
              <a:tr h="862200">
                <a:tc>
                  <a:txBody>
                    <a:bodyPr anchor="ctr"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Developed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  <a:buFont typeface="Droid Sans"/>
                        <a:buChar char="+"/>
                      </a:pPr>
                      <a:r>
                        <a:rPr lang="en-US" sz="2400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0.8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+24%</a:t>
                      </a:r>
                      <a:endParaRPr/>
                    </a:p>
                  </a:txBody>
                  <a:tcPr/>
                </a:tc>
              </a:tr>
              <a:tr h="862200">
                <a:tc>
                  <a:txBody>
                    <a:bodyPr anchor="ctr"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Wetlands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  <a:buFont typeface="Droid Sans"/>
                        <a:buChar char="+"/>
                      </a:pPr>
                      <a:r>
                        <a:rPr lang="en-US" sz="2400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0.5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+17%</a:t>
                      </a:r>
                      <a:endParaRPr/>
                    </a:p>
                  </a:txBody>
                  <a:tcPr/>
                </a:tc>
              </a:tr>
              <a:tr h="862200">
                <a:tc>
                  <a:txBody>
                    <a:bodyPr anchor="ctr"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Agriculture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  <a:buFont typeface="Droid Sans"/>
                        <a:buChar char="+"/>
                      </a:pPr>
                      <a:r>
                        <a:rPr lang="en-US" sz="2400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0.3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+17%</a:t>
                      </a:r>
                      <a:endParaRPr/>
                    </a:p>
                  </a:txBody>
                  <a:tcPr/>
                </a:tc>
              </a:tr>
              <a:tr h="633960">
                <a:tc>
                  <a:txBody>
                    <a:bodyPr anchor="ctr"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Population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+84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+2%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</p:spTree>
  </p:cSld>
  <p:timing>
    <p:tnLst>
      <p:par>
        <p:cTn dur="indefinite" id="47" nodeType="tmRoot" restart="never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Shape 1"/>
          <p:cNvSpPr txBox="1"/>
          <p:nvPr/>
        </p:nvSpPr>
        <p:spPr>
          <a:xfrm>
            <a:off x="320760" y="274680"/>
            <a:ext cx="8502120" cy="1143000"/>
          </a:xfrm>
          <a:prstGeom prst="rect">
            <a:avLst/>
          </a:prstGeom>
        </p:spPr>
        <p:txBody>
          <a:bodyPr anchor="b" bIns="91440" tIns="91440"/>
          <a:p>
            <a:pPr>
              <a:lnSpc>
                <a:spcPct val="100000"/>
              </a:lnSpc>
            </a:pPr>
            <a:r>
              <a:rPr b="1" lang="en-US" sz="3600">
                <a:solidFill>
                  <a:srgbClr val="ffffff"/>
                </a:solidFill>
                <a:latin typeface="Droid Sans"/>
                <a:ea typeface="Droid Sans"/>
              </a:rPr>
              <a:t>Belfast</a:t>
            </a:r>
            <a:endParaRPr/>
          </a:p>
        </p:txBody>
      </p:sp>
      <p:pic>
        <p:nvPicPr>
          <p:cNvPr descr="" id="220" name="Shape 235"/>
          <p:cNvPicPr/>
          <p:nvPr/>
        </p:nvPicPr>
        <p:blipFill>
          <a:blip r:embed="rId1"/>
          <a:stretch>
            <a:fillRect/>
          </a:stretch>
        </p:blipFill>
        <p:spPr>
          <a:xfrm>
            <a:off x="4143240" y="-53280"/>
            <a:ext cx="5000400" cy="6910920"/>
          </a:xfrm>
          <a:prstGeom prst="rect">
            <a:avLst/>
          </a:prstGeom>
        </p:spPr>
      </p:pic>
      <p:graphicFrame>
        <p:nvGraphicFramePr>
          <p:cNvPr id="221" name="Table 2"/>
          <p:cNvGraphicFramePr/>
          <p:nvPr/>
        </p:nvGraphicFramePr>
        <p:xfrm>
          <a:off x="169200" y="1927080"/>
          <a:ext cx="2999520" cy="2999520"/>
        </p:xfrm>
        <a:graphic>
          <a:graphicData uri="http://schemas.openxmlformats.org/drawingml/2006/table">
            <a:tbl>
              <a:tblPr/>
              <a:tblGrid>
                <a:gridCol w="1035360"/>
                <a:gridCol w="982440"/>
                <a:gridCol w="981720"/>
              </a:tblGrid>
              <a:tr h="1469880">
                <a:tc>
                  <a:txBody>
                    <a:bodyPr anchor="ctr" bIns="91080" lIns="91080" rIns="91080" tIns="9108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>
                          <a:solidFill>
                            <a:srgbClr val="f3f3f3"/>
                          </a:solidFill>
                          <a:latin typeface="Droid Sans"/>
                          <a:ea typeface="Droid Sans"/>
                        </a:rPr>
                        <a:t>Type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91080" lIns="91080" rIns="91080" tIns="9108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>
                          <a:solidFill>
                            <a:srgbClr val="f3f3f3"/>
                          </a:solidFill>
                          <a:latin typeface="Droid Sans"/>
                          <a:ea typeface="Droid Sans"/>
                        </a:rPr>
                        <a:t>Change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>
                          <a:solidFill>
                            <a:srgbClr val="f3f3f3"/>
                          </a:solidFill>
                          <a:latin typeface="Droid Sans"/>
                          <a:ea typeface="Droid Sans"/>
                        </a:rPr>
                        <a:t>(Sq Mi)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91080" lIns="91080" rIns="91080" tIns="9108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>
                          <a:solidFill>
                            <a:srgbClr val="f3f3f3"/>
                          </a:solidFill>
                          <a:latin typeface="Droid Sans"/>
                          <a:ea typeface="Droid Sans"/>
                        </a:rPr>
                        <a:t>Change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>
                          <a:solidFill>
                            <a:srgbClr val="f3f3f3"/>
                          </a:solidFill>
                          <a:latin typeface="Droid Sans"/>
                          <a:ea typeface="Droid Sans"/>
                        </a:rPr>
                        <a:t>(%)</a:t>
                      </a:r>
                      <a:endParaRPr/>
                    </a:p>
                  </a:txBody>
                  <a:tcPr/>
                </a:tc>
              </a:tr>
              <a:tr h="862200">
                <a:tc>
                  <a:txBody>
                    <a:bodyPr anchor="ctr"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Forest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  <a:buFont typeface="Droid Sans"/>
                        <a:buChar char="-"/>
                      </a:pPr>
                      <a:r>
                        <a:rPr lang="en-US" sz="2400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3.7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-15%</a:t>
                      </a:r>
                      <a:endParaRPr/>
                    </a:p>
                  </a:txBody>
                  <a:tcPr/>
                </a:tc>
              </a:tr>
              <a:tr h="862200">
                <a:tc>
                  <a:txBody>
                    <a:bodyPr anchor="ctr"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Agriculture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  <a:buFont typeface="Droid Sans"/>
                        <a:buChar char="-"/>
                      </a:pPr>
                      <a:r>
                        <a:rPr lang="en-US" sz="2400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0.2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-5%</a:t>
                      </a:r>
                      <a:endParaRPr/>
                    </a:p>
                  </a:txBody>
                  <a:tcPr/>
                </a:tc>
              </a:tr>
              <a:tr h="862200">
                <a:tc>
                  <a:txBody>
                    <a:bodyPr anchor="ctr"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Grassland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  <a:buFont typeface="Droid Sans"/>
                        <a:buChar char="+"/>
                      </a:pPr>
                      <a:r>
                        <a:rPr lang="en-US" sz="2400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1.9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+800%</a:t>
                      </a:r>
                      <a:endParaRPr/>
                    </a:p>
                  </a:txBody>
                  <a:tcPr/>
                </a:tc>
              </a:tr>
              <a:tr h="862200">
                <a:tc>
                  <a:txBody>
                    <a:bodyPr anchor="ctr"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Developed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  <a:buFont typeface="Droid Sans"/>
                        <a:buChar char="+"/>
                      </a:pPr>
                      <a:r>
                        <a:rPr lang="en-US" sz="2400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1.7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+44%</a:t>
                      </a:r>
                      <a:endParaRPr/>
                    </a:p>
                  </a:txBody>
                  <a:tcPr/>
                </a:tc>
              </a:tr>
              <a:tr h="862200">
                <a:tc>
                  <a:txBody>
                    <a:bodyPr anchor="ctr"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Wetlands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  <a:buFont typeface="Droid Sans"/>
                        <a:buChar char="+"/>
                      </a:pPr>
                      <a:r>
                        <a:rPr lang="en-US" sz="2400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0.9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+50%</a:t>
                      </a:r>
                      <a:endParaRPr/>
                    </a:p>
                  </a:txBody>
                  <a:tcPr/>
                </a:tc>
              </a:tr>
              <a:tr h="862200">
                <a:tc>
                  <a:txBody>
                    <a:bodyPr anchor="ctr"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Population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+287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+4.3%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</p:spTree>
  </p:cSld>
  <p:timing>
    <p:tnLst>
      <p:par>
        <p:cTn dur="indefinite" id="49" nodeType="tmRoot" restart="never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extShape 1"/>
          <p:cNvSpPr txBox="1"/>
          <p:nvPr/>
        </p:nvSpPr>
        <p:spPr>
          <a:xfrm>
            <a:off x="320760" y="274680"/>
            <a:ext cx="8502120" cy="1143000"/>
          </a:xfrm>
          <a:prstGeom prst="rect">
            <a:avLst/>
          </a:prstGeom>
        </p:spPr>
        <p:txBody>
          <a:bodyPr anchor="b" bIns="91440" tIns="91440"/>
          <a:p>
            <a:pPr>
              <a:lnSpc>
                <a:spcPct val="100000"/>
              </a:lnSpc>
            </a:pPr>
            <a:r>
              <a:rPr b="1" lang="en-US" sz="2400">
                <a:solidFill>
                  <a:srgbClr val="ffffff"/>
                </a:solidFill>
                <a:latin typeface="Droid Sans"/>
                <a:ea typeface="Droid Sans"/>
              </a:rPr>
              <a:t>Camden and Rockport</a:t>
            </a:r>
            <a:endParaRPr/>
          </a:p>
        </p:txBody>
      </p:sp>
      <p:pic>
        <p:nvPicPr>
          <p:cNvPr descr="" id="223" name="Shape 242"/>
          <p:cNvPicPr/>
          <p:nvPr/>
        </p:nvPicPr>
        <p:blipFill>
          <a:blip r:embed="rId1"/>
          <a:stretch>
            <a:fillRect/>
          </a:stretch>
        </p:blipFill>
        <p:spPr>
          <a:xfrm>
            <a:off x="4113000" y="0"/>
            <a:ext cx="5030640" cy="6857640"/>
          </a:xfrm>
          <a:prstGeom prst="rect">
            <a:avLst/>
          </a:prstGeom>
        </p:spPr>
      </p:pic>
      <p:graphicFrame>
        <p:nvGraphicFramePr>
          <p:cNvPr id="224" name="Table 2"/>
          <p:cNvGraphicFramePr/>
          <p:nvPr/>
        </p:nvGraphicFramePr>
        <p:xfrm>
          <a:off x="77760" y="1881000"/>
          <a:ext cx="2999520" cy="2999520"/>
        </p:xfrm>
        <a:graphic>
          <a:graphicData uri="http://schemas.openxmlformats.org/drawingml/2006/table">
            <a:tbl>
              <a:tblPr/>
              <a:tblGrid>
                <a:gridCol w="1035360"/>
                <a:gridCol w="982440"/>
                <a:gridCol w="981720"/>
              </a:tblGrid>
              <a:tr h="1469880">
                <a:tc>
                  <a:txBody>
                    <a:bodyPr anchor="ctr" bIns="91080" lIns="91080" rIns="91080" tIns="9108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>
                          <a:solidFill>
                            <a:srgbClr val="f3f3f3"/>
                          </a:solidFill>
                          <a:latin typeface="Droid Sans"/>
                          <a:ea typeface="Droid Sans"/>
                        </a:rPr>
                        <a:t>Type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91080" lIns="91080" rIns="91080" tIns="9108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>
                          <a:solidFill>
                            <a:srgbClr val="f3f3f3"/>
                          </a:solidFill>
                          <a:latin typeface="Droid Sans"/>
                          <a:ea typeface="Droid Sans"/>
                        </a:rPr>
                        <a:t>Change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>
                          <a:solidFill>
                            <a:srgbClr val="f3f3f3"/>
                          </a:solidFill>
                          <a:latin typeface="Droid Sans"/>
                          <a:ea typeface="Droid Sans"/>
                        </a:rPr>
                        <a:t>(Sq Mi)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91080" lIns="91080" rIns="91080" tIns="9108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>
                          <a:solidFill>
                            <a:srgbClr val="f3f3f3"/>
                          </a:solidFill>
                          <a:latin typeface="Droid Sans"/>
                          <a:ea typeface="Droid Sans"/>
                        </a:rPr>
                        <a:t>Change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>
                          <a:solidFill>
                            <a:srgbClr val="f3f3f3"/>
                          </a:solidFill>
                          <a:latin typeface="Droid Sans"/>
                          <a:ea typeface="Droid Sans"/>
                        </a:rPr>
                        <a:t>(%)</a:t>
                      </a:r>
                      <a:endParaRPr/>
                    </a:p>
                  </a:txBody>
                  <a:tcPr/>
                </a:tc>
              </a:tr>
              <a:tr h="862200">
                <a:tc>
                  <a:txBody>
                    <a:bodyPr anchor="ctr"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Forest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  <a:buFont typeface="Droid Sans"/>
                        <a:buChar char="-"/>
                      </a:pPr>
                      <a:r>
                        <a:rPr lang="en-US" sz="2400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2.8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-8%</a:t>
                      </a:r>
                      <a:endParaRPr/>
                    </a:p>
                  </a:txBody>
                  <a:tcPr/>
                </a:tc>
              </a:tr>
              <a:tr h="862200">
                <a:tc>
                  <a:txBody>
                    <a:bodyPr anchor="ctr"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Agriculture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  <a:buFont typeface="Droid Sans"/>
                        <a:buChar char="-"/>
                      </a:pPr>
                      <a:r>
                        <a:rPr lang="en-US" sz="2400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2.8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-60%</a:t>
                      </a:r>
                      <a:endParaRPr/>
                    </a:p>
                  </a:txBody>
                  <a:tcPr/>
                </a:tc>
              </a:tr>
              <a:tr h="862200">
                <a:tc>
                  <a:txBody>
                    <a:bodyPr anchor="ctr"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Developed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  <a:buFont typeface="Droid Sans"/>
                        <a:buChar char="+"/>
                      </a:pPr>
                      <a:r>
                        <a:rPr lang="en-US" sz="2400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3.2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+100%</a:t>
                      </a:r>
                      <a:endParaRPr/>
                    </a:p>
                  </a:txBody>
                  <a:tcPr/>
                </a:tc>
              </a:tr>
              <a:tr h="862200">
                <a:tc>
                  <a:txBody>
                    <a:bodyPr anchor="ctr"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Wetlands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  <a:buFont typeface="Droid Sans"/>
                        <a:buChar char="+"/>
                      </a:pPr>
                      <a:r>
                        <a:rPr lang="en-US" sz="2400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1.6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+500%</a:t>
                      </a:r>
                      <a:endParaRPr/>
                    </a:p>
                  </a:txBody>
                  <a:tcPr/>
                </a:tc>
              </a:tr>
              <a:tr h="862200">
                <a:tc>
                  <a:txBody>
                    <a:bodyPr anchor="ctr"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Grassland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  <a:buFont typeface="Droid Sans"/>
                        <a:buChar char="+"/>
                      </a:pPr>
                      <a:r>
                        <a:rPr lang="en-US" sz="2400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1.1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+5000%</a:t>
                      </a:r>
                      <a:endParaRPr/>
                    </a:p>
                  </a:txBody>
                  <a:tcPr/>
                </a:tc>
              </a:tr>
              <a:tr h="694440">
                <a:tc>
                  <a:txBody>
                    <a:bodyPr anchor="ctr"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Population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+72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+0.1%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</p:spTree>
  </p:cSld>
  <p:timing>
    <p:tnLst>
      <p:par>
        <p:cTn dur="indefinite" id="51" nodeType="tmRoot" restart="never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extShape 1"/>
          <p:cNvSpPr txBox="1"/>
          <p:nvPr/>
        </p:nvSpPr>
        <p:spPr>
          <a:xfrm>
            <a:off x="320760" y="274680"/>
            <a:ext cx="8502120" cy="1143000"/>
          </a:xfrm>
          <a:prstGeom prst="rect">
            <a:avLst/>
          </a:prstGeom>
        </p:spPr>
        <p:txBody>
          <a:bodyPr anchor="b" bIns="91440" tIns="91440"/>
          <a:p>
            <a:pPr>
              <a:lnSpc>
                <a:spcPct val="100000"/>
              </a:lnSpc>
            </a:pPr>
            <a:r>
              <a:rPr b="1" lang="en-US" sz="3600">
                <a:solidFill>
                  <a:srgbClr val="ffffff"/>
                </a:solidFill>
                <a:latin typeface="Droid Sans"/>
                <a:ea typeface="Droid Sans"/>
              </a:rPr>
              <a:t>Rockland</a:t>
            </a:r>
            <a:endParaRPr/>
          </a:p>
        </p:txBody>
      </p:sp>
      <p:pic>
        <p:nvPicPr>
          <p:cNvPr descr="" id="226" name="Shape 249"/>
          <p:cNvPicPr/>
          <p:nvPr/>
        </p:nvPicPr>
        <p:blipFill>
          <a:blip r:embed="rId1"/>
          <a:stretch>
            <a:fillRect/>
          </a:stretch>
        </p:blipFill>
        <p:spPr>
          <a:xfrm>
            <a:off x="4074480" y="0"/>
            <a:ext cx="5069160" cy="6857640"/>
          </a:xfrm>
          <a:prstGeom prst="rect">
            <a:avLst/>
          </a:prstGeom>
        </p:spPr>
      </p:pic>
      <p:graphicFrame>
        <p:nvGraphicFramePr>
          <p:cNvPr id="227" name="Table 2"/>
          <p:cNvGraphicFramePr/>
          <p:nvPr/>
        </p:nvGraphicFramePr>
        <p:xfrm>
          <a:off x="145800" y="1825200"/>
          <a:ext cx="2999520" cy="2999520"/>
        </p:xfrm>
        <a:graphic>
          <a:graphicData uri="http://schemas.openxmlformats.org/drawingml/2006/table">
            <a:tbl>
              <a:tblPr/>
              <a:tblGrid>
                <a:gridCol w="1085760"/>
                <a:gridCol w="931680"/>
                <a:gridCol w="982080"/>
              </a:tblGrid>
              <a:tr h="1469880">
                <a:tc>
                  <a:txBody>
                    <a:bodyPr anchor="ctr" bIns="91080" lIns="91080" rIns="91080" tIns="9108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>
                          <a:solidFill>
                            <a:srgbClr val="f3f3f3"/>
                          </a:solidFill>
                          <a:latin typeface="Droid Sans"/>
                          <a:ea typeface="Droid Sans"/>
                        </a:rPr>
                        <a:t>Type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91080" lIns="91080" rIns="91080" tIns="9108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>
                          <a:solidFill>
                            <a:srgbClr val="f3f3f3"/>
                          </a:solidFill>
                          <a:latin typeface="Droid Sans"/>
                          <a:ea typeface="Droid Sans"/>
                        </a:rPr>
                        <a:t>Change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>
                          <a:solidFill>
                            <a:srgbClr val="f3f3f3"/>
                          </a:solidFill>
                          <a:latin typeface="Droid Sans"/>
                          <a:ea typeface="Droid Sans"/>
                        </a:rPr>
                        <a:t>(Sq Mi)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91080" lIns="91080" rIns="91080" tIns="9108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>
                          <a:solidFill>
                            <a:srgbClr val="f3f3f3"/>
                          </a:solidFill>
                          <a:latin typeface="Droid Sans"/>
                          <a:ea typeface="Droid Sans"/>
                        </a:rPr>
                        <a:t>Change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>
                          <a:solidFill>
                            <a:srgbClr val="f3f3f3"/>
                          </a:solidFill>
                          <a:latin typeface="Droid Sans"/>
                          <a:ea typeface="Droid Sans"/>
                        </a:rPr>
                        <a:t>(%)</a:t>
                      </a:r>
                      <a:endParaRPr/>
                    </a:p>
                  </a:txBody>
                  <a:tcPr/>
                </a:tc>
              </a:tr>
              <a:tr h="862200">
                <a:tc>
                  <a:txBody>
                    <a:bodyPr anchor="ctr"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Forest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  <a:buFont typeface="Droid Sans"/>
                        <a:buChar char="-"/>
                      </a:pPr>
                      <a:r>
                        <a:rPr lang="en-US" sz="2400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4.4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-23%</a:t>
                      </a:r>
                      <a:endParaRPr/>
                    </a:p>
                  </a:txBody>
                  <a:tcPr/>
                </a:tc>
              </a:tr>
              <a:tr h="862200">
                <a:tc>
                  <a:txBody>
                    <a:bodyPr anchor="ctr"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Agriculture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  <a:buFont typeface="Droid Sans"/>
                        <a:buChar char="-"/>
                      </a:pPr>
                      <a:r>
                        <a:rPr lang="en-US" sz="2400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2.8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-63%</a:t>
                      </a:r>
                      <a:endParaRPr/>
                    </a:p>
                  </a:txBody>
                  <a:tcPr/>
                </a:tc>
              </a:tr>
              <a:tr h="862200">
                <a:tc>
                  <a:txBody>
                    <a:bodyPr anchor="ctr"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Developed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  <a:buFont typeface="Droid Sans"/>
                        <a:buChar char="+"/>
                      </a:pPr>
                      <a:r>
                        <a:rPr lang="en-US" sz="2400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3.2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+45%</a:t>
                      </a:r>
                      <a:endParaRPr/>
                    </a:p>
                  </a:txBody>
                  <a:tcPr/>
                </a:tc>
              </a:tr>
              <a:tr h="862200">
                <a:tc>
                  <a:txBody>
                    <a:bodyPr anchor="ctr"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Wetlands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  <a:buFont typeface="Droid Sans"/>
                        <a:buChar char="+"/>
                      </a:pPr>
                      <a:r>
                        <a:rPr lang="en-US" sz="2400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1.6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+1000%</a:t>
                      </a:r>
                      <a:endParaRPr/>
                    </a:p>
                  </a:txBody>
                  <a:tcPr/>
                </a:tc>
              </a:tr>
              <a:tr h="862200">
                <a:tc>
                  <a:txBody>
                    <a:bodyPr anchor="ctr"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Grassland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  <a:buFont typeface="Droid Sans"/>
                        <a:buChar char="+"/>
                      </a:pPr>
                      <a:r>
                        <a:rPr lang="en-US" sz="2400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1.1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NA</a:t>
                      </a:r>
                      <a:endParaRPr/>
                    </a:p>
                  </a:txBody>
                  <a:tcPr/>
                </a:tc>
              </a:tr>
              <a:tr h="1541880">
                <a:tc>
                  <a:txBody>
                    <a:bodyPr anchor="ctr"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Population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-675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-8%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</p:spTree>
  </p:cSld>
  <p:timing>
    <p:tnLst>
      <p:par>
        <p:cTn dur="indefinite" id="53" nodeType="tmRoot" restart="never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extShape 1"/>
          <p:cNvSpPr txBox="1"/>
          <p:nvPr/>
        </p:nvSpPr>
        <p:spPr>
          <a:xfrm>
            <a:off x="320760" y="274680"/>
            <a:ext cx="8502120" cy="1143000"/>
          </a:xfrm>
          <a:prstGeom prst="rect">
            <a:avLst/>
          </a:prstGeom>
        </p:spPr>
        <p:txBody>
          <a:bodyPr anchor="b" bIns="91440" tIns="91440"/>
          <a:p>
            <a:pPr>
              <a:lnSpc>
                <a:spcPct val="100000"/>
              </a:lnSpc>
            </a:pPr>
            <a:r>
              <a:rPr b="1" lang="en-US" sz="3600">
                <a:solidFill>
                  <a:srgbClr val="ffffff"/>
                </a:solidFill>
                <a:latin typeface="Droid Sans"/>
                <a:ea typeface="Droid Sans"/>
              </a:rPr>
              <a:t>Thomaston</a:t>
            </a:r>
            <a:endParaRPr/>
          </a:p>
        </p:txBody>
      </p:sp>
      <p:pic>
        <p:nvPicPr>
          <p:cNvPr descr="" id="229" name="Shape 256"/>
          <p:cNvPicPr/>
          <p:nvPr/>
        </p:nvPicPr>
        <p:blipFill>
          <a:blip r:embed="rId1"/>
          <a:stretch>
            <a:fillRect/>
          </a:stretch>
        </p:blipFill>
        <p:spPr>
          <a:xfrm>
            <a:off x="3722040" y="0"/>
            <a:ext cx="5405760" cy="6857640"/>
          </a:xfrm>
          <a:prstGeom prst="rect">
            <a:avLst/>
          </a:prstGeom>
        </p:spPr>
      </p:pic>
      <p:graphicFrame>
        <p:nvGraphicFramePr>
          <p:cNvPr id="230" name="Table 2"/>
          <p:cNvGraphicFramePr/>
          <p:nvPr/>
        </p:nvGraphicFramePr>
        <p:xfrm>
          <a:off x="37080" y="1881000"/>
          <a:ext cx="2999520" cy="2999520"/>
        </p:xfrm>
        <a:graphic>
          <a:graphicData uri="http://schemas.openxmlformats.org/drawingml/2006/table">
            <a:tbl>
              <a:tblPr/>
              <a:tblGrid>
                <a:gridCol w="1104840"/>
                <a:gridCol w="963000"/>
                <a:gridCol w="931680"/>
              </a:tblGrid>
              <a:tr h="1469880">
                <a:tc>
                  <a:txBody>
                    <a:bodyPr anchor="ctr" bIns="91080" lIns="91080" rIns="91080" tIns="9108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>
                          <a:solidFill>
                            <a:srgbClr val="f3f3f3"/>
                          </a:solidFill>
                          <a:latin typeface="Droid Sans"/>
                          <a:ea typeface="Droid Sans"/>
                        </a:rPr>
                        <a:t>Type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91080" lIns="91080" rIns="91080" tIns="9108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>
                          <a:solidFill>
                            <a:srgbClr val="f3f3f3"/>
                          </a:solidFill>
                          <a:latin typeface="Droid Sans"/>
                          <a:ea typeface="Droid Sans"/>
                        </a:rPr>
                        <a:t>Change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>
                          <a:solidFill>
                            <a:srgbClr val="f3f3f3"/>
                          </a:solidFill>
                          <a:latin typeface="Droid Sans"/>
                          <a:ea typeface="Droid Sans"/>
                        </a:rPr>
                        <a:t>(Sq Mi)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91080" lIns="91080" rIns="91080" tIns="9108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>
                          <a:solidFill>
                            <a:srgbClr val="f3f3f3"/>
                          </a:solidFill>
                          <a:latin typeface="Droid Sans"/>
                          <a:ea typeface="Droid Sans"/>
                        </a:rPr>
                        <a:t>Change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>
                          <a:solidFill>
                            <a:srgbClr val="f3f3f3"/>
                          </a:solidFill>
                          <a:latin typeface="Droid Sans"/>
                          <a:ea typeface="Droid Sans"/>
                        </a:rPr>
                        <a:t>(%)</a:t>
                      </a:r>
                      <a:endParaRPr/>
                    </a:p>
                  </a:txBody>
                  <a:tcPr/>
                </a:tc>
              </a:tr>
              <a:tr h="950400">
                <a:tc>
                  <a:txBody>
                    <a:bodyPr anchor="ctr"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Forest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  <a:buFont typeface="Droid Sans"/>
                        <a:buChar char="-"/>
                      </a:pPr>
                      <a:r>
                        <a:rPr lang="en-US" sz="2400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5.9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-37%</a:t>
                      </a:r>
                      <a:endParaRPr/>
                    </a:p>
                  </a:txBody>
                  <a:tcPr/>
                </a:tc>
              </a:tr>
              <a:tr h="950400">
                <a:tc>
                  <a:txBody>
                    <a:bodyPr anchor="ctr"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Agriculture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  <a:buFont typeface="Droid Sans"/>
                        <a:buChar char="-"/>
                      </a:pPr>
                      <a:r>
                        <a:rPr lang="en-US" sz="2400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0.4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-10%</a:t>
                      </a:r>
                      <a:endParaRPr/>
                    </a:p>
                  </a:txBody>
                  <a:tcPr/>
                </a:tc>
              </a:tr>
              <a:tr h="862200">
                <a:tc>
                  <a:txBody>
                    <a:bodyPr anchor="ctr"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Wetlands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  <a:buFont typeface="Droid Sans"/>
                        <a:buChar char="+"/>
                      </a:pPr>
                      <a:r>
                        <a:rPr lang="en-US" sz="2400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2.9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+1000%</a:t>
                      </a:r>
                      <a:endParaRPr/>
                    </a:p>
                  </a:txBody>
                  <a:tcPr/>
                </a:tc>
              </a:tr>
              <a:tr h="862200">
                <a:tc>
                  <a:txBody>
                    <a:bodyPr anchor="ctr"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Grassland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  <a:buFont typeface="Droid Sans"/>
                        <a:buChar char="+"/>
                      </a:pPr>
                      <a:r>
                        <a:rPr lang="en-US" sz="2400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2.0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+1000%</a:t>
                      </a:r>
                      <a:endParaRPr/>
                    </a:p>
                  </a:txBody>
                  <a:tcPr/>
                </a:tc>
              </a:tr>
              <a:tr h="862200">
                <a:tc>
                  <a:txBody>
                    <a:bodyPr anchor="ctr"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Developed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  <a:buFont typeface="Droid Sans"/>
                        <a:buChar char="+"/>
                      </a:pPr>
                      <a:r>
                        <a:rPr lang="en-US" sz="2400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1.4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83%</a:t>
                      </a:r>
                      <a:endParaRPr/>
                    </a:p>
                  </a:txBody>
                  <a:tcPr/>
                </a:tc>
              </a:tr>
              <a:tr h="1202040">
                <a:tc>
                  <a:txBody>
                    <a:bodyPr anchor="ctr"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Population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  <a:buFont typeface="Droid Sans"/>
                        <a:buChar char="-"/>
                      </a:pPr>
                      <a:r>
                        <a:rPr lang="en-US" sz="2400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525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-16%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</p:spTree>
  </p:cSld>
  <p:timing>
    <p:tnLst>
      <p:par>
        <p:cTn dur="indefinite" id="55" nodeType="tmRoot" restart="never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extShape 1"/>
          <p:cNvSpPr txBox="1"/>
          <p:nvPr/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b" bIns="91440" tIns="91440"/>
          <a:p>
            <a:pPr>
              <a:lnSpc>
                <a:spcPct val="100000"/>
              </a:lnSpc>
            </a:pPr>
            <a:r>
              <a:rPr b="1" lang="en-US" sz="3600">
                <a:solidFill>
                  <a:srgbClr val="ffffff"/>
                </a:solidFill>
                <a:latin typeface="Droid Sans"/>
                <a:ea typeface="Droid Sans"/>
              </a:rPr>
              <a:t>Vinalhaven</a:t>
            </a:r>
            <a:endParaRPr/>
          </a:p>
        </p:txBody>
      </p:sp>
      <p:pic>
        <p:nvPicPr>
          <p:cNvPr descr="" id="232" name="Shape 263"/>
          <p:cNvPicPr/>
          <p:nvPr/>
        </p:nvPicPr>
        <p:blipFill>
          <a:blip r:embed="rId1"/>
          <a:stretch>
            <a:fillRect/>
          </a:stretch>
        </p:blipFill>
        <p:spPr>
          <a:xfrm>
            <a:off x="3416760" y="-1243080"/>
            <a:ext cx="5783400" cy="6857640"/>
          </a:xfrm>
          <a:prstGeom prst="rect">
            <a:avLst/>
          </a:prstGeom>
        </p:spPr>
      </p:pic>
      <p:graphicFrame>
        <p:nvGraphicFramePr>
          <p:cNvPr id="233" name="Table 2"/>
          <p:cNvGraphicFramePr/>
          <p:nvPr/>
        </p:nvGraphicFramePr>
        <p:xfrm>
          <a:off x="39240" y="1896120"/>
          <a:ext cx="2999520" cy="2999520"/>
        </p:xfrm>
        <a:graphic>
          <a:graphicData uri="http://schemas.openxmlformats.org/drawingml/2006/table">
            <a:tbl>
              <a:tblPr/>
              <a:tblGrid>
                <a:gridCol w="1118520"/>
                <a:gridCol w="940680"/>
                <a:gridCol w="940320"/>
              </a:tblGrid>
              <a:tr h="1469880">
                <a:tc>
                  <a:txBody>
                    <a:bodyPr anchor="ctr" bIns="91080" lIns="91080" rIns="91080" tIns="9108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>
                          <a:solidFill>
                            <a:srgbClr val="f3f3f3"/>
                          </a:solidFill>
                          <a:latin typeface="Droid Sans"/>
                          <a:ea typeface="Droid Sans"/>
                        </a:rPr>
                        <a:t>Type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91080" lIns="91080" rIns="91080" tIns="9108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>
                          <a:solidFill>
                            <a:srgbClr val="f3f3f3"/>
                          </a:solidFill>
                          <a:latin typeface="Droid Sans"/>
                          <a:ea typeface="Droid Sans"/>
                        </a:rPr>
                        <a:t>Change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>
                          <a:solidFill>
                            <a:srgbClr val="f3f3f3"/>
                          </a:solidFill>
                          <a:latin typeface="Droid Sans"/>
                          <a:ea typeface="Droid Sans"/>
                        </a:rPr>
                        <a:t>(Sq Mi)</a:t>
                      </a:r>
                      <a:endParaRPr/>
                    </a:p>
                  </a:txBody>
                  <a:tcPr/>
                </a:tc>
                <a:tc>
                  <a:txBody>
                    <a:bodyPr anchor="ctr" bIns="91080" lIns="91080" rIns="91080" tIns="91080"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>
                          <a:solidFill>
                            <a:srgbClr val="f3f3f3"/>
                          </a:solidFill>
                          <a:latin typeface="Droid Sans"/>
                          <a:ea typeface="Droid Sans"/>
                        </a:rPr>
                        <a:t>Change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>
                          <a:solidFill>
                            <a:srgbClr val="f3f3f3"/>
                          </a:solidFill>
                          <a:latin typeface="Droid Sans"/>
                          <a:ea typeface="Droid Sans"/>
                        </a:rPr>
                        <a:t>(%)</a:t>
                      </a:r>
                      <a:endParaRPr/>
                    </a:p>
                  </a:txBody>
                  <a:tcPr/>
                </a:tc>
              </a:tr>
              <a:tr h="694440">
                <a:tc>
                  <a:txBody>
                    <a:bodyPr anchor="ctr"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Forest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  <a:buFont typeface="Droid Sans"/>
                        <a:buChar char="-"/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5.9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-22%</a:t>
                      </a:r>
                      <a:endParaRPr/>
                    </a:p>
                  </a:txBody>
                  <a:tcPr/>
                </a:tc>
              </a:tr>
              <a:tr h="694440">
                <a:tc>
                  <a:txBody>
                    <a:bodyPr anchor="ctr"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Developed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  <a:buFont typeface="Droid Sans"/>
                        <a:buChar char="+"/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0.8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+250%</a:t>
                      </a:r>
                      <a:endParaRPr/>
                    </a:p>
                  </a:txBody>
                  <a:tcPr/>
                </a:tc>
              </a:tr>
              <a:tr h="694440">
                <a:tc>
                  <a:txBody>
                    <a:bodyPr anchor="ctr"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Grassland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  <a:buFont typeface="Droid Sans"/>
                        <a:buChar char="+"/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1.7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+1000%</a:t>
                      </a:r>
                      <a:endParaRPr/>
                    </a:p>
                  </a:txBody>
                  <a:tcPr/>
                </a:tc>
              </a:tr>
              <a:tr h="694440">
                <a:tc>
                  <a:txBody>
                    <a:bodyPr anchor="ctr"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Agriculture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  <a:buFont typeface="Droid Sans"/>
                        <a:buChar char="+"/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0.0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~</a:t>
                      </a:r>
                      <a:endParaRPr/>
                    </a:p>
                  </a:txBody>
                  <a:tcPr/>
                </a:tc>
              </a:tr>
              <a:tr h="694440">
                <a:tc>
                  <a:txBody>
                    <a:bodyPr anchor="ctr"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Wetlands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  <a:buFont typeface="Droid Sans"/>
                        <a:buChar char="+"/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2.5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+700%</a:t>
                      </a:r>
                      <a:endParaRPr/>
                    </a:p>
                  </a:txBody>
                  <a:tcPr/>
                </a:tc>
              </a:tr>
              <a:tr h="633960">
                <a:tc>
                  <a:txBody>
                    <a:bodyPr anchor="ctr"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Population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+87</a:t>
                      </a:r>
                      <a:endParaRPr/>
                    </a:p>
                  </a:txBody>
                  <a:tcPr/>
                </a:tc>
                <a:tc>
                  <a:txBody>
                    <a:bodyPr bIns="91080" lIns="91080" rIns="91080" tIns="9108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Droid Sans"/>
                          <a:ea typeface="Droid Sans"/>
                        </a:rPr>
                        <a:t>+8%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</p:spTree>
  </p:cSld>
  <p:timing>
    <p:tnLst>
      <p:par>
        <p:cTn dur="indefinite" id="57" nodeType="tmRoot" restart="never">
          <p:childTnLst>
            <p:seq>
              <p:cTn id="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ustomShape 1"/>
          <p:cNvSpPr/>
          <p:nvPr/>
        </p:nvSpPr>
        <p:spPr>
          <a:xfrm>
            <a:off x="1987920" y="2899800"/>
            <a:ext cx="5167800" cy="1058400"/>
          </a:xfrm>
          <a:prstGeom prst="rect">
            <a:avLst/>
          </a:prstGeom>
        </p:spPr>
        <p:txBody>
          <a:bodyPr bIns="91440" tIns="91440"/>
          <a:p>
            <a:pPr>
              <a:lnSpc>
                <a:spcPct val="100000"/>
              </a:lnSpc>
            </a:pPr>
            <a:r>
              <a:rPr lang="en-US" sz="7200">
                <a:solidFill>
                  <a:srgbClr val="ffff00"/>
                </a:solidFill>
                <a:latin typeface="Droid Sans"/>
                <a:ea typeface="Droid Sans"/>
              </a:rPr>
              <a:t>Conclusions</a:t>
            </a:r>
            <a:endParaRPr/>
          </a:p>
        </p:txBody>
      </p:sp>
    </p:spTree>
  </p:cSld>
  <p:timing>
    <p:tnLst>
      <p:par>
        <p:cTn dur="indefinite" id="59" nodeType="tmRoot" restart="never">
          <p:childTnLst>
            <p:seq>
              <p:cTn id="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35" name="Shape 274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983640"/>
          </a:xfrm>
          <a:prstGeom prst="rect">
            <a:avLst/>
          </a:prstGeom>
        </p:spPr>
      </p:pic>
      <p:sp>
        <p:nvSpPr>
          <p:cNvPr id="236" name="CustomShape 1"/>
          <p:cNvSpPr/>
          <p:nvPr/>
        </p:nvSpPr>
        <p:spPr>
          <a:xfrm>
            <a:off x="1374840" y="3239280"/>
            <a:ext cx="6257520" cy="1121760"/>
          </a:xfrm>
          <a:prstGeom prst="rect">
            <a:avLst/>
          </a:prstGeom>
        </p:spPr>
      </p:sp>
      <p:sp>
        <p:nvSpPr>
          <p:cNvPr id="237" name="CustomShape 2"/>
          <p:cNvSpPr/>
          <p:nvPr/>
        </p:nvSpPr>
        <p:spPr>
          <a:xfrm>
            <a:off x="2481120" y="3239280"/>
            <a:ext cx="5150880" cy="1061640"/>
          </a:xfrm>
          <a:prstGeom prst="rect">
            <a:avLst/>
          </a:prstGeom>
        </p:spPr>
        <p:txBody>
          <a:bodyPr bIns="91440" tIns="91440"/>
          <a:p>
            <a:pPr>
              <a:lnSpc>
                <a:spcPct val="100000"/>
              </a:lnSpc>
            </a:pPr>
            <a:r>
              <a:rPr lang="en-US" sz="6000">
                <a:solidFill>
                  <a:srgbClr val="ffff00"/>
                </a:solidFill>
                <a:latin typeface="Droid Sans"/>
                <a:ea typeface="Droid Sans"/>
              </a:rPr>
              <a:t>Forest Cover</a:t>
            </a:r>
            <a:endParaRPr/>
          </a:p>
        </p:txBody>
      </p:sp>
    </p:spTree>
  </p:cSld>
  <p:timing>
    <p:tnLst>
      <p:par>
        <p:cTn dur="indefinite" id="61" nodeType="tmRoot" restart="never">
          <p:childTnLst>
            <p:seq>
              <p:cTn id="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58" name="Shape 57"/>
          <p:cNvPicPr/>
          <p:nvPr/>
        </p:nvPicPr>
        <p:blipFill>
          <a:blip r:embed="rId1"/>
          <a:stretch>
            <a:fillRect/>
          </a:stretch>
        </p:blipFill>
        <p:spPr>
          <a:xfrm>
            <a:off x="1152000" y="1104480"/>
            <a:ext cx="1942920" cy="3076200"/>
          </a:xfrm>
          <a:prstGeom prst="rect">
            <a:avLst/>
          </a:prstGeom>
        </p:spPr>
      </p:pic>
      <p:sp>
        <p:nvSpPr>
          <p:cNvPr id="159" name="CustomShape 1"/>
          <p:cNvSpPr/>
          <p:nvPr/>
        </p:nvSpPr>
        <p:spPr>
          <a:xfrm>
            <a:off x="3839760" y="1104480"/>
            <a:ext cx="5182560" cy="4648320"/>
          </a:xfrm>
          <a:prstGeom prst="rect">
            <a:avLst/>
          </a:prstGeom>
        </p:spPr>
        <p:txBody>
          <a:bodyPr bIns="91440" tIns="91440"/>
          <a:p>
            <a:pPr>
              <a:lnSpc>
                <a:spcPct val="100000"/>
              </a:lnSpc>
            </a:pPr>
            <a:r>
              <a:rPr lang="en-US">
                <a:solidFill>
                  <a:srgbClr val="ffffff"/>
                </a:solidFill>
                <a:latin typeface="Droid Sans"/>
                <a:ea typeface="Droid Sans"/>
              </a:rPr>
              <a:t>B Corporation</a:t>
            </a:r>
            <a:endParaRPr/>
          </a:p>
          <a:p>
            <a:pPr>
              <a:lnSpc>
                <a:spcPct val="100000"/>
              </a:lnSpc>
              <a:buFont typeface="Droid Sans"/>
              <a:buChar char="●"/>
            </a:pPr>
            <a:r>
              <a:rPr lang="en-US">
                <a:solidFill>
                  <a:srgbClr val="ffffff"/>
                </a:solidFill>
                <a:latin typeface="Droid Sans"/>
                <a:ea typeface="Droid Sans"/>
              </a:rPr>
              <a:t>Civic / Social Apps</a:t>
            </a:r>
            <a:endParaRPr/>
          </a:p>
          <a:p>
            <a:pPr>
              <a:lnSpc>
                <a:spcPct val="100000"/>
              </a:lnSpc>
              <a:buFont typeface="Droid Sans"/>
              <a:buChar char="●"/>
            </a:pPr>
            <a:r>
              <a:rPr lang="en-US">
                <a:solidFill>
                  <a:srgbClr val="ffffff"/>
                </a:solidFill>
                <a:latin typeface="Droid Sans"/>
                <a:ea typeface="Droid Sans"/>
              </a:rPr>
              <a:t>Pro Bono Program</a:t>
            </a:r>
            <a:endParaRPr/>
          </a:p>
          <a:p>
            <a:pPr>
              <a:lnSpc>
                <a:spcPct val="100000"/>
              </a:lnSpc>
              <a:buFont typeface="Droid Sans"/>
              <a:buChar char="●"/>
            </a:pPr>
            <a:r>
              <a:rPr lang="en-US">
                <a:solidFill>
                  <a:srgbClr val="ffffff"/>
                </a:solidFill>
                <a:latin typeface="Droid Sans"/>
                <a:ea typeface="Droid Sans"/>
              </a:rPr>
              <a:t>Donate share of profits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ffffff"/>
                </a:solidFill>
                <a:latin typeface="Droid Sans"/>
                <a:ea typeface="Droid Sans"/>
              </a:rPr>
              <a:t>Research-Driven</a:t>
            </a:r>
            <a:endParaRPr/>
          </a:p>
          <a:p>
            <a:pPr>
              <a:lnSpc>
                <a:spcPct val="100000"/>
              </a:lnSpc>
              <a:buFont typeface="Droid Sans"/>
              <a:buChar char="●"/>
            </a:pPr>
            <a:r>
              <a:rPr lang="en-US">
                <a:solidFill>
                  <a:srgbClr val="ffffff"/>
                </a:solidFill>
                <a:latin typeface="Droid Sans"/>
                <a:ea typeface="Droid Sans"/>
              </a:rPr>
              <a:t>10% Academic Research Program</a:t>
            </a:r>
            <a:endParaRPr/>
          </a:p>
          <a:p>
            <a:pPr>
              <a:lnSpc>
                <a:spcPct val="100000"/>
              </a:lnSpc>
              <a:buFont typeface="Droid Sans"/>
              <a:buChar char="●"/>
            </a:pPr>
            <a:r>
              <a:rPr lang="en-US">
                <a:solidFill>
                  <a:srgbClr val="ffffff"/>
                </a:solidFill>
                <a:latin typeface="Droid Sans"/>
                <a:ea typeface="Droid Sans"/>
              </a:rPr>
              <a:t>Academic Collaborators</a:t>
            </a:r>
            <a:endParaRPr/>
          </a:p>
          <a:p>
            <a:pPr>
              <a:lnSpc>
                <a:spcPct val="100000"/>
              </a:lnSpc>
              <a:buFont typeface="Droid Sans"/>
              <a:buChar char="●"/>
            </a:pPr>
            <a:r>
              <a:rPr lang="en-US">
                <a:solidFill>
                  <a:srgbClr val="ffffff"/>
                </a:solidFill>
                <a:latin typeface="Droid Sans"/>
                <a:ea typeface="Droid Sans"/>
              </a:rPr>
              <a:t>Open Source</a:t>
            </a:r>
            <a:endParaRPr/>
          </a:p>
          <a:p>
            <a:pPr>
              <a:lnSpc>
                <a:spcPct val="100000"/>
              </a:lnSpc>
              <a:buFont typeface="Droid Sans"/>
              <a:buChar char="●"/>
            </a:pPr>
            <a:r>
              <a:rPr lang="en-US">
                <a:solidFill>
                  <a:srgbClr val="ffffff"/>
                </a:solidFill>
                <a:latin typeface="Droid Sans"/>
                <a:ea typeface="Droid Sans"/>
              </a:rPr>
              <a:t>Open Data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ffffff"/>
                </a:solidFill>
                <a:latin typeface="Droid Sans"/>
                <a:ea typeface="Droid Sans"/>
              </a:rPr>
              <a:t>Data Analytics</a:t>
            </a:r>
            <a:endParaRPr/>
          </a:p>
          <a:p>
            <a:pPr>
              <a:lnSpc>
                <a:spcPct val="100000"/>
              </a:lnSpc>
              <a:buFont typeface="Droid Sans"/>
              <a:buChar char="●"/>
            </a:pPr>
            <a:r>
              <a:rPr lang="en-US">
                <a:solidFill>
                  <a:srgbClr val="ffffff"/>
                </a:solidFill>
                <a:latin typeface="Droid Sans"/>
                <a:ea typeface="Droid Sans"/>
              </a:rPr>
              <a:t>Identifying hidden patterns</a:t>
            </a:r>
            <a:endParaRPr/>
          </a:p>
          <a:p>
            <a:pPr>
              <a:lnSpc>
                <a:spcPct val="100000"/>
              </a:lnSpc>
              <a:buFont typeface="Droid Sans"/>
              <a:buChar char="●"/>
            </a:pPr>
            <a:r>
              <a:rPr lang="en-US">
                <a:solidFill>
                  <a:srgbClr val="ffffff"/>
                </a:solidFill>
                <a:latin typeface="Droid Sans"/>
                <a:ea typeface="Droid Sans"/>
              </a:rPr>
              <a:t>Prioritize and plan operations</a:t>
            </a:r>
            <a:endParaRPr/>
          </a:p>
          <a:p>
            <a:pPr>
              <a:lnSpc>
                <a:spcPct val="100000"/>
              </a:lnSpc>
              <a:buFont typeface="Droid Sans"/>
              <a:buChar char="●"/>
            </a:pPr>
            <a:r>
              <a:rPr lang="en-US">
                <a:solidFill>
                  <a:srgbClr val="ffffff"/>
                </a:solidFill>
                <a:latin typeface="Droid Sans"/>
                <a:ea typeface="Droid Sans"/>
              </a:rPr>
              <a:t>Streamline your decision making process</a:t>
            </a:r>
            <a:endParaRPr/>
          </a:p>
          <a:p>
            <a:pPr>
              <a:lnSpc>
                <a:spcPct val="100000"/>
              </a:lnSpc>
              <a:buFont typeface="Droid Sans"/>
              <a:buChar char="●"/>
            </a:pPr>
            <a:r>
              <a:rPr lang="en-US">
                <a:solidFill>
                  <a:srgbClr val="ffffff"/>
                </a:solidFill>
                <a:latin typeface="Droid Sans"/>
                <a:ea typeface="Droid Sans"/>
              </a:rPr>
              <a:t>Visually communicate these plans to other</a:t>
            </a:r>
            <a:endParaRPr/>
          </a:p>
        </p:txBody>
      </p:sp>
    </p:spTree>
  </p:cSld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extShape 1"/>
          <p:cNvSpPr txBox="1"/>
          <p:nvPr/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b" bIns="91440" tIns="91440"/>
          <a:p>
            <a:pPr>
              <a:lnSpc>
                <a:spcPct val="100000"/>
              </a:lnSpc>
            </a:pPr>
            <a:r>
              <a:rPr b="1" lang="en-US" sz="3600">
                <a:solidFill>
                  <a:srgbClr val="ffffff"/>
                </a:solidFill>
                <a:latin typeface="Droid Sans"/>
                <a:ea typeface="Droid Sans"/>
              </a:rPr>
              <a:t>Forest Cover</a:t>
            </a:r>
            <a:endParaRPr/>
          </a:p>
        </p:txBody>
      </p:sp>
      <p:sp>
        <p:nvSpPr>
          <p:cNvPr id="239" name="TextShape 2"/>
          <p:cNvSpPr txBox="1"/>
          <p:nvPr/>
        </p:nvSpPr>
        <p:spPr>
          <a:xfrm>
            <a:off x="457200" y="1600200"/>
            <a:ext cx="8229240" cy="4967280"/>
          </a:xfrm>
          <a:prstGeom prst="rect">
            <a:avLst/>
          </a:prstGeom>
        </p:spPr>
        <p:txBody>
          <a:bodyPr bIns="91440" tIns="91440"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Droid Sans"/>
                <a:ea typeface="Droid Sans"/>
              </a:rPr>
              <a:t>Substantial Deforestation in all Towns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Droid Sans"/>
                <a:ea typeface="Droid Sans"/>
              </a:rPr>
              <a:t>Over 30 Square Miles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Droid Sans"/>
                <a:ea typeface="Droid Sans"/>
              </a:rPr>
              <a:t>Average of 23% Loss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Droid Sans"/>
                <a:ea typeface="Droid Sans"/>
              </a:rPr>
              <a:t>Emergence of Grasslands and Wetlands</a:t>
            </a:r>
            <a:endParaRPr/>
          </a:p>
          <a:p>
            <a:pPr lvl="2"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en-US" sz="2400">
                <a:solidFill>
                  <a:srgbClr val="ffffff"/>
                </a:solidFill>
                <a:latin typeface="Droid Sans"/>
                <a:ea typeface="Droid Sans"/>
              </a:rPr>
              <a:t>+12 Square Miles of Grasslands</a:t>
            </a:r>
            <a:endParaRPr/>
          </a:p>
          <a:p>
            <a:pPr lvl="2"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en-US" sz="2400">
                <a:solidFill>
                  <a:srgbClr val="ffffff"/>
                </a:solidFill>
                <a:latin typeface="Droid Sans"/>
                <a:ea typeface="Droid Sans"/>
              </a:rPr>
              <a:t>+13 Square Miles of Wetlands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endParaRPr/>
          </a:p>
        </p:txBody>
      </p:sp>
    </p:spTree>
  </p:cSld>
  <p:timing>
    <p:tnLst>
      <p:par>
        <p:cTn dur="indefinite" id="63" nodeType="tmRoot" restart="never">
          <p:childTnLst>
            <p:seq>
              <p:cTn id="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40" name="Shape 287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  <p:sp>
        <p:nvSpPr>
          <p:cNvPr id="241" name="CustomShape 1"/>
          <p:cNvSpPr/>
          <p:nvPr/>
        </p:nvSpPr>
        <p:spPr>
          <a:xfrm>
            <a:off x="2647800" y="3160440"/>
            <a:ext cx="4526640" cy="1058400"/>
          </a:xfrm>
          <a:prstGeom prst="rect">
            <a:avLst/>
          </a:prstGeom>
        </p:spPr>
        <p:txBody>
          <a:bodyPr bIns="91440" tIns="91440"/>
          <a:p>
            <a:pPr>
              <a:lnSpc>
                <a:spcPct val="100000"/>
              </a:lnSpc>
            </a:pPr>
            <a:r>
              <a:rPr lang="en-US" sz="4800">
                <a:solidFill>
                  <a:srgbClr val="ffff00"/>
                </a:solidFill>
                <a:latin typeface="Droid Sans"/>
                <a:ea typeface="Droid Sans"/>
              </a:rPr>
              <a:t>Urban Growth</a:t>
            </a:r>
            <a:endParaRPr/>
          </a:p>
        </p:txBody>
      </p:sp>
    </p:spTree>
  </p:cSld>
  <p:timing>
    <p:tnLst>
      <p:par>
        <p:cTn dur="indefinite" id="65" nodeType="tmRoot" restart="never">
          <p:childTnLst>
            <p:seq>
              <p:cTn id="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extShape 1"/>
          <p:cNvSpPr txBox="1"/>
          <p:nvPr/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b" bIns="91440" tIns="91440"/>
          <a:p>
            <a:pPr>
              <a:lnSpc>
                <a:spcPct val="100000"/>
              </a:lnSpc>
            </a:pPr>
            <a:r>
              <a:rPr b="1" lang="en-US" sz="3600">
                <a:solidFill>
                  <a:srgbClr val="ffffff"/>
                </a:solidFill>
                <a:latin typeface="Droid Sans"/>
                <a:ea typeface="Droid Sans"/>
              </a:rPr>
              <a:t>Urban Growth</a:t>
            </a:r>
            <a:endParaRPr/>
          </a:p>
        </p:txBody>
      </p:sp>
      <p:sp>
        <p:nvSpPr>
          <p:cNvPr id="243" name="TextShape 2"/>
          <p:cNvSpPr txBox="1"/>
          <p:nvPr/>
        </p:nvSpPr>
        <p:spPr>
          <a:xfrm>
            <a:off x="457200" y="1600200"/>
            <a:ext cx="8229240" cy="4967280"/>
          </a:xfrm>
          <a:prstGeom prst="rect">
            <a:avLst/>
          </a:prstGeom>
        </p:spPr>
        <p:txBody>
          <a:bodyPr bIns="91440" tIns="91440"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Droid Sans"/>
                <a:ea typeface="Droid Sans"/>
              </a:rPr>
              <a:t>Growth of developed land much higher than population growth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Droid Sans"/>
                <a:ea typeface="Droid Sans"/>
              </a:rPr>
              <a:t>Average increase of 85%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lvl="2"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en-US" sz="2800">
                <a:solidFill>
                  <a:srgbClr val="ffffff"/>
                </a:solidFill>
                <a:latin typeface="Droid Sans"/>
                <a:ea typeface="Droid Sans"/>
              </a:rPr>
              <a:t>Over 12 Square Miles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Droid Sans"/>
                <a:ea typeface="Droid Sans"/>
              </a:rPr>
              <a:t>Average population decrease of 2%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Droid Sans"/>
                <a:ea typeface="Droid Sans"/>
              </a:rPr>
              <a:t>Development largely for Tourism, Commercial, Industrial purposes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timing>
    <p:tnLst>
      <p:par>
        <p:cTn dur="indefinite" id="67" nodeType="tmRoot" restart="never">
          <p:childTnLst>
            <p:seq>
              <p:cTn id="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44" name="Shape 299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  <p:sp>
        <p:nvSpPr>
          <p:cNvPr id="245" name="CustomShape 1"/>
          <p:cNvSpPr/>
          <p:nvPr/>
        </p:nvSpPr>
        <p:spPr>
          <a:xfrm>
            <a:off x="1451520" y="3160440"/>
            <a:ext cx="6680880" cy="1058400"/>
          </a:xfrm>
          <a:prstGeom prst="rect">
            <a:avLst/>
          </a:prstGeom>
        </p:spPr>
        <p:txBody>
          <a:bodyPr bIns="91440" tIns="91440"/>
          <a:p>
            <a:pPr>
              <a:lnSpc>
                <a:spcPct val="100000"/>
              </a:lnSpc>
            </a:pPr>
            <a:r>
              <a:rPr lang="en-US" sz="4800">
                <a:solidFill>
                  <a:srgbClr val="ffff00"/>
                </a:solidFill>
                <a:latin typeface="Droid Sans"/>
                <a:ea typeface="Droid Sans"/>
              </a:rPr>
              <a:t>Impact on Bay Wildlife</a:t>
            </a:r>
            <a:endParaRPr/>
          </a:p>
        </p:txBody>
      </p:sp>
    </p:spTree>
  </p:cSld>
  <p:timing>
    <p:tnLst>
      <p:par>
        <p:cTn dur="indefinite" id="69" nodeType="tmRoot" restart="never">
          <p:childTnLst>
            <p:seq>
              <p:cTn id="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stomShape 1"/>
          <p:cNvSpPr/>
          <p:nvPr/>
        </p:nvSpPr>
        <p:spPr>
          <a:xfrm>
            <a:off x="1758600" y="2454480"/>
            <a:ext cx="5626080" cy="2457000"/>
          </a:xfrm>
          <a:prstGeom prst="rect">
            <a:avLst/>
          </a:prstGeom>
        </p:spPr>
        <p:txBody>
          <a:bodyPr bIns="91440" tIns="91440"/>
          <a:p>
            <a:pPr algn="ctr">
              <a:lnSpc>
                <a:spcPct val="100000"/>
              </a:lnSpc>
            </a:pPr>
            <a:r>
              <a:rPr lang="en-US" sz="4800">
                <a:solidFill>
                  <a:srgbClr val="ffff00"/>
                </a:solidFill>
                <a:latin typeface="Droid Sans"/>
                <a:ea typeface="Droid Sans"/>
              </a:rPr>
              <a:t>Wildlife Reference Map</a:t>
            </a:r>
            <a:endParaRPr/>
          </a:p>
        </p:txBody>
      </p:sp>
    </p:spTree>
  </p:cSld>
  <p:timing>
    <p:tnLst>
      <p:par>
        <p:cTn dur="indefinite" id="71" nodeType="tmRoot" restart="never">
          <p:childTnLst>
            <p:seq>
              <p:cTn id="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CustomShape 1"/>
          <p:cNvSpPr/>
          <p:nvPr/>
        </p:nvSpPr>
        <p:spPr>
          <a:xfrm>
            <a:off x="1758600" y="2200320"/>
            <a:ext cx="5626080" cy="2457000"/>
          </a:xfrm>
          <a:prstGeom prst="rect">
            <a:avLst/>
          </a:prstGeom>
        </p:spPr>
        <p:txBody>
          <a:bodyPr bIns="91440" tIns="91440"/>
          <a:p>
            <a:pPr algn="ctr">
              <a:lnSpc>
                <a:spcPct val="100000"/>
              </a:lnSpc>
            </a:pPr>
            <a:r>
              <a:rPr lang="en-US" sz="4800">
                <a:solidFill>
                  <a:srgbClr val="ffff00"/>
                </a:solidFill>
                <a:latin typeface="Droid Sans"/>
                <a:ea typeface="Droid Sans"/>
              </a:rPr>
              <a:t>Recommendations for Further Research</a:t>
            </a:r>
            <a:endParaRPr/>
          </a:p>
        </p:txBody>
      </p:sp>
    </p:spTree>
  </p:cSld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Shape 1"/>
          <p:cNvSpPr txBox="1"/>
          <p:nvPr/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b" bIns="91440" tIns="91440"/>
          <a:p>
            <a:pPr>
              <a:lnSpc>
                <a:spcPct val="100000"/>
              </a:lnSpc>
            </a:pPr>
            <a:r>
              <a:rPr b="1" lang="en-US" sz="3600">
                <a:solidFill>
                  <a:srgbClr val="ffffff"/>
                </a:solidFill>
                <a:latin typeface="Droid Sans"/>
                <a:ea typeface="Droid Sans"/>
              </a:rPr>
              <a:t>Nexts Steps</a:t>
            </a:r>
            <a:endParaRPr/>
          </a:p>
        </p:txBody>
      </p:sp>
      <p:sp>
        <p:nvSpPr>
          <p:cNvPr id="249" name="TextShape 2"/>
          <p:cNvSpPr txBox="1"/>
          <p:nvPr/>
        </p:nvSpPr>
        <p:spPr>
          <a:xfrm>
            <a:off x="457200" y="1600200"/>
            <a:ext cx="8229240" cy="4967280"/>
          </a:xfrm>
          <a:prstGeom prst="rect">
            <a:avLst/>
          </a:prstGeom>
        </p:spPr>
        <p:txBody>
          <a:bodyPr bIns="91440" tIns="91440"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Droid Sans"/>
                <a:ea typeface="Droid Sans"/>
              </a:rPr>
              <a:t>EPA pollutants</a:t>
            </a:r>
            <a:endParaRPr/>
          </a:p>
          <a:p>
            <a:pPr lvl="1">
              <a:lnSpc>
                <a:spcPct val="100000"/>
              </a:lnSpc>
              <a:buSzPct val="25000"/>
              <a:buFont typeface="StarSymbol"/>
              <a:buChar char=""/>
            </a:pPr>
            <a:r>
              <a:rPr lang="en-US" sz="2400">
                <a:solidFill>
                  <a:srgbClr val="ffffff"/>
                </a:solidFill>
                <a:latin typeface="Droid Sans"/>
                <a:ea typeface="Droid Sans"/>
              </a:rPr>
              <a:t>Effect on wildlife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Droid Sans"/>
                <a:ea typeface="Droid Sans"/>
              </a:rPr>
              <a:t>Demographic Research</a:t>
            </a:r>
            <a:endParaRPr/>
          </a:p>
          <a:p>
            <a:pPr lvl="1">
              <a:lnSpc>
                <a:spcPct val="100000"/>
              </a:lnSpc>
              <a:buSzPct val="25000"/>
              <a:buFont typeface="StarSymbol"/>
              <a:buChar char=""/>
            </a:pPr>
            <a:r>
              <a:rPr lang="en-US" sz="2400">
                <a:solidFill>
                  <a:srgbClr val="ffffff"/>
                </a:solidFill>
                <a:latin typeface="Droid Sans"/>
                <a:ea typeface="Droid Sans"/>
              </a:rPr>
              <a:t>censusreporter.org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Droid Sans"/>
                <a:ea typeface="Droid Sans"/>
              </a:rPr>
              <a:t>Economic Impact</a:t>
            </a:r>
            <a:endParaRPr/>
          </a:p>
          <a:p>
            <a:pPr lvl="1">
              <a:lnSpc>
                <a:spcPct val="100000"/>
              </a:lnSpc>
              <a:buSzPct val="25000"/>
              <a:buFont typeface="StarSymbol"/>
              <a:buChar char=""/>
            </a:pPr>
            <a:r>
              <a:rPr lang="en-US" sz="2400">
                <a:solidFill>
                  <a:srgbClr val="ffffff"/>
                </a:solidFill>
                <a:latin typeface="Droid Sans"/>
                <a:ea typeface="Droid Sans"/>
              </a:rPr>
              <a:t>Is GDP increasing in line with development?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Droid Sans"/>
                <a:ea typeface="Droid Sans"/>
              </a:rPr>
              <a:t>Creation of online web map as tool for data exploration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timing>
    <p:tnLst>
      <p:par>
        <p:cTn dur="indefinite" id="73" nodeType="tmRoot" restart="never">
          <p:childTnLst>
            <p:seq>
              <p:cTn id="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Shape 1"/>
          <p:cNvSpPr txBox="1"/>
          <p:nvPr/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b" bIns="91440" tIns="91440"/>
          <a:p>
            <a:pPr>
              <a:lnSpc>
                <a:spcPct val="100000"/>
              </a:lnSpc>
            </a:pPr>
            <a:r>
              <a:rPr b="1" lang="en-US" sz="3600">
                <a:solidFill>
                  <a:srgbClr val="ffffff"/>
                </a:solidFill>
                <a:latin typeface="Droid Sans"/>
                <a:ea typeface="Droid Sans"/>
              </a:rPr>
              <a:t>Why a Webmap?</a:t>
            </a:r>
            <a:endParaRPr/>
          </a:p>
        </p:txBody>
      </p:sp>
      <p:pic>
        <p:nvPicPr>
          <p:cNvPr descr="" id="251" name="Shape 322"/>
          <p:cNvPicPr/>
          <p:nvPr/>
        </p:nvPicPr>
        <p:blipFill>
          <a:blip r:embed="rId1"/>
          <a:stretch>
            <a:fillRect/>
          </a:stretch>
        </p:blipFill>
        <p:spPr>
          <a:xfrm>
            <a:off x="457200" y="1859760"/>
            <a:ext cx="3458880" cy="1729080"/>
          </a:xfrm>
          <a:prstGeom prst="rect">
            <a:avLst/>
          </a:prstGeom>
        </p:spPr>
      </p:pic>
      <p:pic>
        <p:nvPicPr>
          <p:cNvPr descr="" id="252" name="Shape 323"/>
          <p:cNvPicPr/>
          <p:nvPr/>
        </p:nvPicPr>
        <p:blipFill>
          <a:blip r:embed="rId2"/>
          <a:stretch>
            <a:fillRect/>
          </a:stretch>
        </p:blipFill>
        <p:spPr>
          <a:xfrm>
            <a:off x="5308920" y="2210400"/>
            <a:ext cx="2856960" cy="1028520"/>
          </a:xfrm>
          <a:prstGeom prst="rect">
            <a:avLst/>
          </a:prstGeom>
        </p:spPr>
      </p:pic>
      <p:pic>
        <p:nvPicPr>
          <p:cNvPr descr="" id="253" name="Shape 324"/>
          <p:cNvPicPr/>
          <p:nvPr/>
        </p:nvPicPr>
        <p:blipFill>
          <a:blip r:embed="rId3"/>
          <a:stretch>
            <a:fillRect/>
          </a:stretch>
        </p:blipFill>
        <p:spPr>
          <a:xfrm>
            <a:off x="3352680" y="3814200"/>
            <a:ext cx="2437920" cy="2437920"/>
          </a:xfrm>
          <a:prstGeom prst="rect">
            <a:avLst/>
          </a:prstGeom>
        </p:spPr>
      </p:pic>
    </p:spTree>
  </p:cSld>
  <p:timing>
    <p:tnLst>
      <p:par>
        <p:cTn dur="indefinite" id="75" nodeType="tmRoot" restart="never">
          <p:childTnLst>
            <p:seq>
              <p:cTn id="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extShape 1"/>
          <p:cNvSpPr txBox="1"/>
          <p:nvPr/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b" bIns="91440" tIns="91440"/>
          <a:p>
            <a:pPr>
              <a:lnSpc>
                <a:spcPct val="100000"/>
              </a:lnSpc>
            </a:pPr>
            <a:r>
              <a:rPr b="1" lang="en-US" sz="3600">
                <a:solidFill>
                  <a:srgbClr val="ffffff"/>
                </a:solidFill>
                <a:latin typeface="Droid Sans"/>
                <a:ea typeface="Droid Sans"/>
              </a:rPr>
              <a:t>Next Steps</a:t>
            </a:r>
            <a:endParaRPr/>
          </a:p>
        </p:txBody>
      </p:sp>
      <p:sp>
        <p:nvSpPr>
          <p:cNvPr id="255" name="TextShape 2"/>
          <p:cNvSpPr txBox="1"/>
          <p:nvPr/>
        </p:nvSpPr>
        <p:spPr>
          <a:xfrm>
            <a:off x="457200" y="2603880"/>
            <a:ext cx="8229240" cy="3006720"/>
          </a:xfrm>
          <a:prstGeom prst="rect">
            <a:avLst/>
          </a:prstGeom>
        </p:spPr>
        <p:txBody>
          <a:bodyPr bIns="91440" tIns="91440"/>
          <a:p>
            <a:pPr>
              <a:lnSpc>
                <a:spcPct val="100000"/>
              </a:lnSpc>
            </a:pPr>
            <a:r>
              <a:rPr b="1" lang="en-US" sz="8800">
                <a:solidFill>
                  <a:srgbClr val="ffffff"/>
                </a:solidFill>
                <a:latin typeface="Droid Sans"/>
                <a:ea typeface="Droid Sans"/>
              </a:rPr>
              <a:t>QUESTIONS!</a:t>
            </a:r>
            <a:endParaRPr/>
          </a:p>
        </p:txBody>
      </p:sp>
    </p:spTree>
  </p:cSld>
  <p:timing>
    <p:tnLst>
      <p:par>
        <p:cTn dur="indefinite" id="77" nodeType="tmRoot" restart="never">
          <p:childTnLst>
            <p:seq>
              <p:cTn id="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56" name="Shape 335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  <p:sp>
        <p:nvSpPr>
          <p:cNvPr id="257" name="TextShape 1"/>
          <p:cNvSpPr txBox="1"/>
          <p:nvPr/>
        </p:nvSpPr>
        <p:spPr>
          <a:xfrm>
            <a:off x="457200" y="1055520"/>
            <a:ext cx="8229240" cy="3527280"/>
          </a:xfrm>
          <a:prstGeom prst="rect">
            <a:avLst/>
          </a:prstGeom>
        </p:spPr>
        <p:txBody>
          <a:bodyPr anchor="ctr" bIns="91440" tIns="91440"/>
          <a:p>
            <a:pPr algn="ctr">
              <a:lnSpc>
                <a:spcPct val="100000"/>
              </a:lnSpc>
            </a:pPr>
            <a:r>
              <a:rPr b="1" lang="en-US" sz="6000">
                <a:solidFill>
                  <a:srgbClr val="ffffff"/>
                </a:solidFill>
                <a:latin typeface="Droid Sans"/>
                <a:ea typeface="Droid Sans"/>
              </a:rPr>
              <a:t>Thanks for listening!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b="1" lang="en-US" sz="4800">
                <a:solidFill>
                  <a:srgbClr val="ffffff"/>
                </a:solidFill>
                <a:latin typeface="Droid Sans"/>
                <a:ea typeface="Droid Sans"/>
              </a:rPr>
              <a:t>KevinCFrech@gmail.com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US" sz="6000">
                <a:solidFill>
                  <a:srgbClr val="ffffff"/>
                </a:solidFill>
                <a:latin typeface="Droid Sans"/>
                <a:ea typeface="Droid Sans"/>
              </a:rPr>
              <a:t>@azavea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258" name="CustomShape 2"/>
          <p:cNvSpPr/>
          <p:nvPr/>
        </p:nvSpPr>
        <p:spPr>
          <a:xfrm>
            <a:off x="492120" y="6205680"/>
            <a:ext cx="8122680" cy="381240"/>
          </a:xfrm>
          <a:prstGeom prst="rect">
            <a:avLst/>
          </a:prstGeom>
        </p:spPr>
        <p:txBody>
          <a:bodyPr bIns="91440" tIns="91440"/>
          <a:p>
            <a:pPr>
              <a:lnSpc>
                <a:spcPct val="100000"/>
              </a:lnSpc>
            </a:pPr>
            <a:r>
              <a:rPr lang="en-US">
                <a:solidFill>
                  <a:srgbClr val="ffffff"/>
                </a:solidFill>
                <a:latin typeface="Droid Sans"/>
                <a:ea typeface="Droid Sans"/>
              </a:rPr>
              <a:t>bit.ly/DGDGIS</a:t>
            </a:r>
            <a:endParaRPr/>
          </a:p>
        </p:txBody>
      </p:sp>
      <p:sp>
        <p:nvSpPr>
          <p:cNvPr id="259" name="CustomShape 3"/>
          <p:cNvSpPr/>
          <p:nvPr/>
        </p:nvSpPr>
        <p:spPr>
          <a:xfrm>
            <a:off x="1473840" y="5763600"/>
            <a:ext cx="6526080" cy="823320"/>
          </a:xfrm>
          <a:prstGeom prst="rect">
            <a:avLst/>
          </a:prstGeom>
        </p:spPr>
        <p:txBody>
          <a:bodyPr bIns="91440" tIns="91440"/>
          <a:p>
            <a:pPr algn="ctr">
              <a:lnSpc>
                <a:spcPct val="100000"/>
              </a:lnSpc>
            </a:pPr>
            <a:r>
              <a:rPr lang="en-US" sz="2400" u="sng">
                <a:solidFill>
                  <a:srgbClr val="5ea7aa"/>
                </a:solidFill>
                <a:latin typeface="Droid Sans"/>
                <a:ea typeface="Droid Sans"/>
                <a:hlinkClick r:id="rId2"/>
              </a:rPr>
              <a:t>analytics.azavea.com</a:t>
            </a:r>
            <a:endParaRPr/>
          </a:p>
        </p:txBody>
      </p:sp>
    </p:spTree>
  </p:cSld>
  <p:timing>
    <p:tnLst>
      <p:par>
        <p:cTn dur="indefinite" id="79" nodeType="tmRoot" restart="never">
          <p:childTnLst>
            <p:seq>
              <p:cTn id="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b" bIns="91440" tIns="91440"/>
          <a:p>
            <a:pPr>
              <a:lnSpc>
                <a:spcPct val="100000"/>
              </a:lnSpc>
            </a:pPr>
            <a:r>
              <a:rPr b="1" lang="en-US" sz="3600">
                <a:solidFill>
                  <a:srgbClr val="ffffff"/>
                </a:solidFill>
                <a:latin typeface="Droid Sans"/>
                <a:ea typeface="Droid Sans"/>
              </a:rPr>
              <a:t>Kevin Frech</a:t>
            </a:r>
            <a:endParaRPr/>
          </a:p>
        </p:txBody>
      </p:sp>
      <p:sp>
        <p:nvSpPr>
          <p:cNvPr id="161" name="TextShape 2"/>
          <p:cNvSpPr txBox="1"/>
          <p:nvPr/>
        </p:nvSpPr>
        <p:spPr>
          <a:xfrm>
            <a:off x="457200" y="1600200"/>
            <a:ext cx="8229240" cy="4967280"/>
          </a:xfrm>
          <a:prstGeom prst="rect">
            <a:avLst/>
          </a:prstGeom>
        </p:spPr>
        <p:txBody>
          <a:bodyPr bIns="91440" tIns="91440"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Droid Sans"/>
                <a:ea typeface="Droid Sans"/>
              </a:rPr>
              <a:t>College Graduate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Droid Sans"/>
                <a:ea typeface="Droid Sans"/>
              </a:rPr>
              <a:t>Avid Cartographer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Droid Sans"/>
                <a:ea typeface="Droid Sans"/>
              </a:rPr>
              <a:t>Certified Tree-Hugger</a:t>
            </a:r>
            <a:endParaRPr/>
          </a:p>
        </p:txBody>
      </p:sp>
    </p:spTree>
  </p:cSld>
  <p:timing>
    <p:tnLst>
      <p:par>
        <p:cTn dur="indefinite" id="5" nodeType="tmRoot" restart="never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62" name="Shape 69"/>
          <p:cNvPicPr/>
          <p:nvPr/>
        </p:nvPicPr>
        <p:blipFill>
          <a:blip r:embed="rId1"/>
          <a:stretch>
            <a:fillRect/>
          </a:stretch>
        </p:blipFill>
        <p:spPr>
          <a:xfrm>
            <a:off x="1591200" y="141480"/>
            <a:ext cx="5961600" cy="1305360"/>
          </a:xfrm>
          <a:prstGeom prst="rect">
            <a:avLst/>
          </a:prstGeom>
        </p:spPr>
      </p:pic>
      <p:sp>
        <p:nvSpPr>
          <p:cNvPr id="163" name="CustomShape 1"/>
          <p:cNvSpPr/>
          <p:nvPr/>
        </p:nvSpPr>
        <p:spPr>
          <a:xfrm>
            <a:off x="4188600" y="6213960"/>
            <a:ext cx="4849200" cy="46116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lang="en-US" sz="2400">
                <a:solidFill>
                  <a:srgbClr val="ffffff"/>
                </a:solidFill>
                <a:latin typeface="Droid Sans"/>
                <a:ea typeface="Droid Sans"/>
              </a:rPr>
              <a:t>More at </a:t>
            </a:r>
            <a:r>
              <a:rPr lang="en-US" sz="2400">
                <a:solidFill>
                  <a:srgbClr val="93c47d"/>
                </a:solidFill>
                <a:latin typeface="Droid Sans"/>
                <a:ea typeface="Droid Sans"/>
              </a:rPr>
              <a:t>Summerofmaps.com</a:t>
            </a:r>
            <a:endParaRPr/>
          </a:p>
        </p:txBody>
      </p:sp>
      <p:sp>
        <p:nvSpPr>
          <p:cNvPr id="164" name="CustomShape 2"/>
          <p:cNvSpPr/>
          <p:nvPr/>
        </p:nvSpPr>
        <p:spPr>
          <a:xfrm>
            <a:off x="330840" y="2326680"/>
            <a:ext cx="3915720" cy="3330000"/>
          </a:xfrm>
          <a:prstGeom prst="rect">
            <a:avLst/>
          </a:prstGeom>
        </p:spPr>
        <p:txBody>
          <a:bodyPr/>
          <a:p>
            <a:pPr>
              <a:lnSpc>
                <a:spcPct val="90000"/>
              </a:lnSpc>
              <a:buFont typeface="Droid Sans"/>
              <a:buChar char="●"/>
            </a:pPr>
            <a:r>
              <a:rPr lang="en-US" sz="2200">
                <a:solidFill>
                  <a:srgbClr val="ffffff"/>
                </a:solidFill>
                <a:latin typeface="Droid Sans"/>
                <a:ea typeface="Droid Sans"/>
              </a:rPr>
              <a:t>$5,000 Fellowship for Student GIS Analysts</a:t>
            </a:r>
            <a:endParaRPr/>
          </a:p>
          <a:p>
            <a:pPr>
              <a:lnSpc>
                <a:spcPct val="90000"/>
              </a:lnSpc>
            </a:pPr>
            <a:endParaRPr/>
          </a:p>
          <a:p>
            <a:pPr>
              <a:lnSpc>
                <a:spcPct val="90000"/>
              </a:lnSpc>
              <a:buFont typeface="Droid Sans"/>
              <a:buChar char="●"/>
            </a:pPr>
            <a:r>
              <a:rPr lang="en-US" sz="2200">
                <a:solidFill>
                  <a:srgbClr val="ffffff"/>
                </a:solidFill>
                <a:latin typeface="Droid Sans"/>
                <a:ea typeface="Droid Sans"/>
              </a:rPr>
              <a:t>Work on pro-bono projects for nonprofits</a:t>
            </a:r>
            <a:endParaRPr/>
          </a:p>
          <a:p>
            <a:pPr>
              <a:lnSpc>
                <a:spcPct val="90000"/>
              </a:lnSpc>
            </a:pPr>
            <a:endParaRPr/>
          </a:p>
          <a:p>
            <a:pPr>
              <a:lnSpc>
                <a:spcPct val="90000"/>
              </a:lnSpc>
              <a:buFont typeface="Droid Sans"/>
              <a:buChar char="●"/>
            </a:pPr>
            <a:r>
              <a:rPr lang="en-US" sz="2200">
                <a:solidFill>
                  <a:srgbClr val="ffffff"/>
                </a:solidFill>
                <a:latin typeface="Droid Sans"/>
                <a:ea typeface="Droid Sans"/>
              </a:rPr>
              <a:t>Mentored by Azavea Staff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descr="" id="165" name="Shape 72"/>
          <p:cNvPicPr/>
          <p:nvPr/>
        </p:nvPicPr>
        <p:blipFill>
          <a:blip r:embed="rId2"/>
          <a:stretch>
            <a:fillRect/>
          </a:stretch>
        </p:blipFill>
        <p:spPr>
          <a:xfrm>
            <a:off x="4246920" y="2326680"/>
            <a:ext cx="4732200" cy="3154680"/>
          </a:xfrm>
          <a:prstGeom prst="rect">
            <a:avLst/>
          </a:prstGeom>
        </p:spPr>
      </p:pic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66" name="Shape 77"/>
          <p:cNvPicPr/>
          <p:nvPr/>
        </p:nvPicPr>
        <p:blipFill>
          <a:blip r:embed="rId1"/>
          <a:stretch>
            <a:fillRect/>
          </a:stretch>
        </p:blipFill>
        <p:spPr>
          <a:xfrm>
            <a:off x="4394520" y="900000"/>
            <a:ext cx="4693320" cy="4693320"/>
          </a:xfrm>
          <a:prstGeom prst="rect">
            <a:avLst/>
          </a:prstGeom>
        </p:spPr>
      </p:pic>
      <p:pic>
        <p:nvPicPr>
          <p:cNvPr descr="" id="167" name="Shape 78"/>
          <p:cNvPicPr/>
          <p:nvPr/>
        </p:nvPicPr>
        <p:blipFill>
          <a:blip r:embed="rId2"/>
          <a:stretch>
            <a:fillRect/>
          </a:stretch>
        </p:blipFill>
        <p:spPr>
          <a:xfrm>
            <a:off x="76320" y="900000"/>
            <a:ext cx="4273920" cy="4693320"/>
          </a:xfrm>
          <a:prstGeom prst="rect">
            <a:avLst/>
          </a:prstGeom>
        </p:spPr>
      </p:pic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686880" y="2494440"/>
            <a:ext cx="7952400" cy="1427040"/>
          </a:xfrm>
          <a:prstGeom prst="rect">
            <a:avLst/>
          </a:prstGeom>
        </p:spPr>
        <p:txBody>
          <a:bodyPr anchor="ctr" bIns="91440" tIns="91440"/>
          <a:p>
            <a:pPr algn="ctr">
              <a:lnSpc>
                <a:spcPct val="100000"/>
              </a:lnSpc>
            </a:pPr>
            <a:r>
              <a:rPr b="1" lang="en-US" sz="7200">
                <a:solidFill>
                  <a:srgbClr val="ffff00"/>
                </a:solidFill>
                <a:latin typeface="Droid Sans"/>
                <a:ea typeface="Droid Sans"/>
              </a:rPr>
              <a:t>Project Goals</a:t>
            </a:r>
            <a:endParaRPr/>
          </a:p>
        </p:txBody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69" name="Shape 88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983640"/>
          </a:xfrm>
          <a:prstGeom prst="rect">
            <a:avLst/>
          </a:prstGeom>
        </p:spPr>
      </p:pic>
      <p:sp>
        <p:nvSpPr>
          <p:cNvPr id="170" name="CustomShape 1"/>
          <p:cNvSpPr/>
          <p:nvPr/>
        </p:nvSpPr>
        <p:spPr>
          <a:xfrm>
            <a:off x="1374840" y="3239280"/>
            <a:ext cx="6257520" cy="1121760"/>
          </a:xfrm>
          <a:prstGeom prst="rect">
            <a:avLst/>
          </a:prstGeom>
        </p:spPr>
      </p:sp>
      <p:sp>
        <p:nvSpPr>
          <p:cNvPr id="171" name="CustomShape 2"/>
          <p:cNvSpPr/>
          <p:nvPr/>
        </p:nvSpPr>
        <p:spPr>
          <a:xfrm>
            <a:off x="798120" y="3269520"/>
            <a:ext cx="8515440" cy="1061640"/>
          </a:xfrm>
          <a:prstGeom prst="rect">
            <a:avLst/>
          </a:prstGeom>
        </p:spPr>
        <p:txBody>
          <a:bodyPr bIns="91440" tIns="91440"/>
          <a:p>
            <a:pPr>
              <a:lnSpc>
                <a:spcPct val="100000"/>
              </a:lnSpc>
            </a:pPr>
            <a:r>
              <a:rPr lang="en-US" sz="4800">
                <a:solidFill>
                  <a:srgbClr val="ffff00"/>
                </a:solidFill>
                <a:latin typeface="Droid Sans"/>
                <a:ea typeface="Droid Sans"/>
              </a:rPr>
              <a:t>1. Analysis of Forest Cover</a:t>
            </a:r>
            <a:endParaRPr/>
          </a:p>
        </p:txBody>
      </p:sp>
    </p:spTree>
  </p:cSld>
  <p:timing>
    <p:tnLst>
      <p:par>
        <p:cTn dur="indefinite" id="7" nodeType="tmRoot" restart="never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